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2"/>
  </p:notesMasterIdLst>
  <p:sldIdLst>
    <p:sldId id="396" r:id="rId2"/>
    <p:sldId id="141169067" r:id="rId3"/>
    <p:sldId id="141169079" r:id="rId4"/>
    <p:sldId id="141169062" r:id="rId5"/>
    <p:sldId id="141169072" r:id="rId6"/>
    <p:sldId id="141169073" r:id="rId7"/>
    <p:sldId id="141169064" r:id="rId8"/>
    <p:sldId id="141169065" r:id="rId9"/>
    <p:sldId id="141169066" r:id="rId10"/>
    <p:sldId id="141169068" r:id="rId11"/>
    <p:sldId id="141169069" r:id="rId12"/>
    <p:sldId id="141169074" r:id="rId13"/>
    <p:sldId id="141169075" r:id="rId14"/>
    <p:sldId id="141169076" r:id="rId15"/>
    <p:sldId id="141169077" r:id="rId16"/>
    <p:sldId id="141169078" r:id="rId17"/>
    <p:sldId id="141169070" r:id="rId18"/>
    <p:sldId id="141169071" r:id="rId19"/>
    <p:sldId id="424" r:id="rId20"/>
    <p:sldId id="14116906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DD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165"/>
    <p:restoredTop sz="95588"/>
  </p:normalViewPr>
  <p:slideViewPr>
    <p:cSldViewPr snapToGrid="0" snapToObjects="1">
      <p:cViewPr varScale="1">
        <p:scale>
          <a:sx n="219" d="100"/>
          <a:sy n="219" d="100"/>
        </p:scale>
        <p:origin x="216" y="208"/>
      </p:cViewPr>
      <p:guideLst/>
    </p:cSldViewPr>
  </p:slid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789ABB-35DC-7C48-BBC6-B5866D7E6C39}" type="datetimeFigureOut">
              <a:rPr lang="en-US" smtClean="0"/>
              <a:t>3/4/20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5B4F1-B676-0E40-B181-2B3A24997B57}" type="slidenum">
              <a:rPr lang="en-US" smtClean="0"/>
              <a:t>‹#›</a:t>
            </a:fld>
            <a:endParaRPr lang="en-US"/>
          </a:p>
        </p:txBody>
      </p:sp>
    </p:spTree>
    <p:extLst>
      <p:ext uri="{BB962C8B-B14F-4D97-AF65-F5344CB8AC3E}">
        <p14:creationId xmlns:p14="http://schemas.microsoft.com/office/powerpoint/2010/main" val="3655738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tensorflow/tensorflow"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github.com/Theano/Theano" TargetMode="External"/><Relationship Id="rId4" Type="http://schemas.openxmlformats.org/officeDocument/2006/relationships/hyperlink" Target="https://github.com/Microsoft/cntk"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rldefense.proofpoint.com/v2/url?u=https-3A__os4yogait.mybluemix.net&amp;d=DwMFaQ&amp;c=jf_iaSHvJObTbx-siA1ZOg&amp;r=lY_hXBYPU6EgT1Px1-l8qvQ2fsY-JeEMLvjW1szgu9U&amp;m=RfGFnJJcA80riWB5l6sez5rNs42voZdx-EB8LHMIsO8&amp;s=af-4Xb3aTb0HgB_zHOL0uegzD2ZAnK-pp7DGyxp4ISw&amp;e="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shell.cloud.ibm.com/" TargetMode="External"/><Relationship Id="rId4" Type="http://schemas.openxmlformats.org/officeDocument/2006/relationships/hyperlink" Target="https://urldefense.proofpoint.com/v2/url?u=https-3A__os4yogait.mybluemix.net_admin&amp;d=DwMFaQ&amp;c=jf_iaSHvJObTbx-siA1ZOg&amp;r=lY_hXBYPU6EgT1Px1-l8qvQ2fsY-JeEMLvjW1szgu9U&amp;m=RfGFnJJcA80riWB5l6sez5rNs42voZdx-EB8LHMIsO8&amp;s=jsJ8fOnJWlu-zgZUlMzncuyRBAIftTZxNIcM3UqvJSk&amp;e="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k8syogait.mybluemix.net/admin"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shell.cloud.ibm.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base" latinLnBrk="0" hangingPunct="1">
              <a:lnSpc>
                <a:spcPct val="100000"/>
              </a:lnSpc>
              <a:spcBef>
                <a:spcPct val="0"/>
              </a:spcBef>
              <a:spcAft>
                <a:spcPct val="0"/>
              </a:spcAft>
              <a:buClrTx/>
              <a:buSzTx/>
              <a:buFont typeface="Calibri" pitchFamily="34" charset="0"/>
              <a:buNone/>
              <a:tabLst/>
              <a:defRPr/>
            </a:pPr>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928419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15</a:t>
            </a:fld>
            <a:endParaRPr lang="en-US"/>
          </a:p>
        </p:txBody>
      </p:sp>
    </p:spTree>
    <p:extLst>
      <p:ext uri="{BB962C8B-B14F-4D97-AF65-F5344CB8AC3E}">
        <p14:creationId xmlns:p14="http://schemas.microsoft.com/office/powerpoint/2010/main" val="877660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 Deep refers to the number of hidden </a:t>
            </a:r>
          </a:p>
          <a:p>
            <a:r>
              <a:rPr lang="en-US" dirty="0"/>
              <a:t>layers typical 2 – 3 </a:t>
            </a:r>
            <a:r>
              <a:rPr lang="en-US"/>
              <a:t>( but can be +/– 150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16</a:t>
            </a:fld>
            <a:endParaRPr lang="en-US"/>
          </a:p>
        </p:txBody>
      </p:sp>
    </p:spTree>
    <p:extLst>
      <p:ext uri="{BB962C8B-B14F-4D97-AF65-F5344CB8AC3E}">
        <p14:creationId xmlns:p14="http://schemas.microsoft.com/office/powerpoint/2010/main" val="3813258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cocodataset.org</a:t>
            </a:r>
            <a:r>
              <a:rPr lang="en-US" dirty="0"/>
              <a:t>/#explore</a:t>
            </a:r>
          </a:p>
        </p:txBody>
      </p:sp>
      <p:sp>
        <p:nvSpPr>
          <p:cNvPr id="4" name="Slide Number Placeholder 3"/>
          <p:cNvSpPr>
            <a:spLocks noGrp="1"/>
          </p:cNvSpPr>
          <p:nvPr>
            <p:ph type="sldNum" sz="quarter" idx="5"/>
          </p:nvPr>
        </p:nvSpPr>
        <p:spPr/>
        <p:txBody>
          <a:bodyPr/>
          <a:lstStyle/>
          <a:p>
            <a:fld id="{27C5B4F1-B676-0E40-B181-2B3A24997B57}" type="slidenum">
              <a:rPr lang="en-US" smtClean="0"/>
              <a:t>17</a:t>
            </a:fld>
            <a:endParaRPr lang="en-US"/>
          </a:p>
        </p:txBody>
      </p:sp>
    </p:spTree>
    <p:extLst>
      <p:ext uri="{BB962C8B-B14F-4D97-AF65-F5344CB8AC3E}">
        <p14:creationId xmlns:p14="http://schemas.microsoft.com/office/powerpoint/2010/main" val="1921256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Keras</a:t>
            </a:r>
            <a:r>
              <a:rPr lang="en-US" dirty="0"/>
              <a:t> is a high-level neural networks API, written in Python and capable of running on top of </a:t>
            </a:r>
            <a:r>
              <a:rPr lang="en-US" dirty="0">
                <a:hlinkClick r:id="rId3"/>
              </a:rPr>
              <a:t>TensorFlow</a:t>
            </a:r>
            <a:r>
              <a:rPr lang="en-US" dirty="0"/>
              <a:t>, </a:t>
            </a:r>
            <a:r>
              <a:rPr lang="en-US" dirty="0">
                <a:hlinkClick r:id="rId4"/>
              </a:rPr>
              <a:t>CNTK</a:t>
            </a:r>
            <a:r>
              <a:rPr lang="en-US" dirty="0"/>
              <a:t>, or </a:t>
            </a:r>
            <a:r>
              <a:rPr lang="en-US" dirty="0">
                <a:hlinkClick r:id="rId5"/>
              </a:rPr>
              <a:t>Theano</a:t>
            </a:r>
            <a:r>
              <a:rPr lang="en-US" dirty="0"/>
              <a:t>. It was developed with a focus on enabling fast experimentation. </a:t>
            </a:r>
            <a:r>
              <a:rPr lang="en-US" i="1" dirty="0"/>
              <a:t>Being able to go from idea to result with the least possible delay is key to doing good research.</a:t>
            </a:r>
            <a:endParaRPr lang="en-US" dirty="0"/>
          </a:p>
          <a:p>
            <a:r>
              <a:rPr lang="en-US" dirty="0"/>
              <a:t>Use </a:t>
            </a:r>
            <a:r>
              <a:rPr lang="en-US" dirty="0" err="1"/>
              <a:t>Keras</a:t>
            </a:r>
            <a:r>
              <a:rPr lang="en-US" dirty="0"/>
              <a:t> if you need a deep learning library that:</a:t>
            </a:r>
          </a:p>
          <a:p>
            <a:r>
              <a:rPr lang="en-US" dirty="0"/>
              <a:t>Allows for easy and fast prototyping (through user friendliness, modularity, and extensibility).</a:t>
            </a:r>
          </a:p>
          <a:p>
            <a:r>
              <a:rPr lang="en-US" dirty="0"/>
              <a:t>Supports both convolutional networks and recurrent networks, as well as combinations of the two.</a:t>
            </a:r>
          </a:p>
          <a:p>
            <a:r>
              <a:rPr lang="en-US" dirty="0"/>
              <a:t>Runs seamlessly on CPU and GPU.</a:t>
            </a:r>
          </a:p>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18</a:t>
            </a:fld>
            <a:endParaRPr lang="en-US"/>
          </a:p>
        </p:txBody>
      </p:sp>
    </p:spTree>
    <p:extLst>
      <p:ext uri="{BB962C8B-B14F-4D97-AF65-F5344CB8AC3E}">
        <p14:creationId xmlns:p14="http://schemas.microsoft.com/office/powerpoint/2010/main" val="2098519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Being able to go from idea to result with the least possible delay is key to doing good research.</a:t>
            </a:r>
          </a:p>
          <a:p>
            <a:endParaRPr lang="en-US" i="1" dirty="0"/>
          </a:p>
          <a:p>
            <a:r>
              <a:rPr lang="en-US" dirty="0"/>
              <a:t>Image recognition refers to technologies that identify places, logos, people, objects, buildings, and several other variables in images. Users are sharing vast amounts of data through apps, social networks, and websites. Additionally, mobile phones equipped with cameras are leading to the creation of limitless digital images and videos. The large volume of digital data is being used by companies to deliver better and smarter services to the people accessing it</a:t>
            </a:r>
          </a:p>
          <a:p>
            <a:endParaRPr lang="en-US" dirty="0"/>
          </a:p>
          <a:p>
            <a:r>
              <a:rPr lang="en-US" b="0" dirty="0">
                <a:effectLst/>
              </a:rPr>
              <a:t>Image recognition is a part of computer vision and a process to identify and detect an object or attribute in a digital video or image. Computer vision is a broader term which includes methods of gathering, processing and analyzing data from the real world. The data is high-dimensional and produces numerical or symbolic information in the form of decisions. Apart from image recognition, computer vision also includes event detection, object recognition, learning, image reconstruction and video tracking.</a:t>
            </a:r>
          </a:p>
          <a:p>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2</a:t>
            </a:fld>
            <a:endParaRPr lang="en-US"/>
          </a:p>
        </p:txBody>
      </p:sp>
    </p:spTree>
    <p:extLst>
      <p:ext uri="{BB962C8B-B14F-4D97-AF65-F5344CB8AC3E}">
        <p14:creationId xmlns:p14="http://schemas.microsoft.com/office/powerpoint/2010/main" val="4249134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URL: </a:t>
            </a:r>
            <a:r>
              <a:rPr lang="en-US" dirty="0">
                <a:hlinkClick r:id="rId3"/>
              </a:rPr>
              <a:t>https://os4yogait.mybluemix.net</a:t>
            </a:r>
            <a:br>
              <a:rPr lang="en-US" dirty="0"/>
            </a:br>
            <a:r>
              <a:rPr lang="en-US" dirty="0"/>
              <a:t>Key: </a:t>
            </a:r>
            <a:r>
              <a:rPr lang="en-US" dirty="0" err="1"/>
              <a:t>oslab</a:t>
            </a:r>
            <a:br>
              <a:rPr lang="en-US" dirty="0"/>
            </a:br>
            <a:r>
              <a:rPr lang="en-US" dirty="0"/>
              <a:t>Region: us-east</a:t>
            </a:r>
            <a:br>
              <a:rPr lang="en-US" dirty="0"/>
            </a:br>
            <a:r>
              <a:rPr lang="en-US" dirty="0"/>
              <a:t>Clusters: ~20</a:t>
            </a:r>
            <a:br>
              <a:rPr lang="en-US" dirty="0"/>
            </a:br>
            <a:r>
              <a:rPr lang="en-US" dirty="0"/>
              <a:t>Workers: 3 x b3c.4x16</a:t>
            </a:r>
            <a:br>
              <a:rPr lang="en-US" dirty="0"/>
            </a:br>
            <a:r>
              <a:rPr lang="en-US" dirty="0"/>
              <a:t>K8s Version: 3.11.161_openshift</a:t>
            </a:r>
          </a:p>
          <a:p>
            <a:r>
              <a:rPr lang="en-US" b="1" dirty="0"/>
              <a:t>Note</a:t>
            </a:r>
          </a:p>
          <a:p>
            <a:r>
              <a:rPr lang="en-US" dirty="0"/>
              <a:t>Please be sure to click: Prefill Cache button on the URL before your lab</a:t>
            </a:r>
          </a:p>
          <a:p>
            <a:r>
              <a:rPr lang="en-US" dirty="0"/>
              <a:t>Don't forget you have your </a:t>
            </a:r>
            <a:r>
              <a:rPr lang="en-US" dirty="0">
                <a:hlinkClick r:id="rId4"/>
              </a:rPr>
              <a:t>https://os4yogait.mybluemix.net/admin</a:t>
            </a:r>
            <a:r>
              <a:rPr lang="en-US" dirty="0"/>
              <a:t> to see the status of the clusters too</a:t>
            </a:r>
          </a:p>
          <a:p>
            <a:r>
              <a:rPr lang="en-US" dirty="0"/>
              <a:t>If you need a </a:t>
            </a:r>
            <a:r>
              <a:rPr lang="en-US" dirty="0" err="1"/>
              <a:t>cloudshell</a:t>
            </a:r>
            <a:r>
              <a:rPr lang="en-US" dirty="0"/>
              <a:t> you can use </a:t>
            </a:r>
            <a:r>
              <a:rPr lang="en-US" dirty="0">
                <a:hlinkClick r:id="rId5"/>
              </a:rPr>
              <a:t>https://shell.cloud.ibm.com/</a:t>
            </a:r>
            <a:r>
              <a:rPr lang="en-US" dirty="0"/>
              <a:t>. It should be attached to the </a:t>
            </a:r>
            <a:r>
              <a:rPr lang="en-US" dirty="0" err="1"/>
              <a:t>IBMid</a:t>
            </a:r>
            <a:r>
              <a:rPr lang="en-US" dirty="0"/>
              <a:t>, that the student will have created for your workshop. If you have issues with it though please ask questions in #</a:t>
            </a:r>
            <a:r>
              <a:rPr lang="en-US" dirty="0" err="1"/>
              <a:t>cloudshell</a:t>
            </a:r>
            <a:r>
              <a:rPr lang="en-US" dirty="0"/>
              <a:t>-users, we do not control it.</a:t>
            </a:r>
          </a:p>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5</a:t>
            </a:fld>
            <a:endParaRPr lang="en-US"/>
          </a:p>
        </p:txBody>
      </p:sp>
    </p:spTree>
    <p:extLst>
      <p:ext uri="{BB962C8B-B14F-4D97-AF65-F5344CB8AC3E}">
        <p14:creationId xmlns:p14="http://schemas.microsoft.com/office/powerpoint/2010/main" val="2538513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a:t>
            </a:r>
            <a:r>
              <a:rPr lang="en-US" dirty="0" err="1"/>
              <a:t>ikslab</a:t>
            </a:r>
            <a:br>
              <a:rPr lang="en-US" dirty="0"/>
            </a:br>
            <a:r>
              <a:rPr lang="en-US" dirty="0"/>
              <a:t>Region: us-east</a:t>
            </a:r>
            <a:br>
              <a:rPr lang="en-US" dirty="0"/>
            </a:br>
            <a:r>
              <a:rPr lang="en-US" dirty="0"/>
              <a:t>Clusters: ~20</a:t>
            </a:r>
            <a:br>
              <a:rPr lang="en-US" dirty="0"/>
            </a:br>
            <a:r>
              <a:rPr lang="en-US" dirty="0"/>
              <a:t>Workers: 3 x b3c.4x16</a:t>
            </a:r>
            <a:br>
              <a:rPr lang="en-US" dirty="0"/>
            </a:br>
            <a:r>
              <a:rPr lang="en-US" dirty="0"/>
              <a:t>K8s Version: 1.15.10</a:t>
            </a:r>
          </a:p>
          <a:p>
            <a:r>
              <a:rPr lang="en-US" b="1" dirty="0"/>
              <a:t>Note</a:t>
            </a:r>
          </a:p>
          <a:p>
            <a:r>
              <a:rPr lang="en-US" dirty="0"/>
              <a:t>Please be sure to click: Prefill Cache button on the URL before your lab</a:t>
            </a:r>
          </a:p>
          <a:p>
            <a:r>
              <a:rPr lang="en-US" dirty="0"/>
              <a:t>Don't forget you have your </a:t>
            </a:r>
            <a:r>
              <a:rPr lang="en-US" dirty="0">
                <a:hlinkClick r:id="rId3"/>
              </a:rPr>
              <a:t>https://k8syogait.mybluemix.net/admin</a:t>
            </a:r>
            <a:r>
              <a:rPr lang="en-US" dirty="0"/>
              <a:t> to see the status of the clusters too</a:t>
            </a:r>
          </a:p>
          <a:p>
            <a:r>
              <a:rPr lang="en-US" dirty="0"/>
              <a:t>If you need a </a:t>
            </a:r>
            <a:r>
              <a:rPr lang="en-US" dirty="0" err="1"/>
              <a:t>cloudshell</a:t>
            </a:r>
            <a:r>
              <a:rPr lang="en-US" dirty="0"/>
              <a:t> you can use </a:t>
            </a:r>
            <a:r>
              <a:rPr lang="en-US" dirty="0">
                <a:hlinkClick r:id="rId4"/>
              </a:rPr>
              <a:t>https://shell.cloud.ibm.com/</a:t>
            </a:r>
            <a:r>
              <a:rPr lang="en-US" dirty="0"/>
              <a:t>. It should be attached to the </a:t>
            </a:r>
            <a:r>
              <a:rPr lang="en-US" dirty="0" err="1"/>
              <a:t>IBMid</a:t>
            </a:r>
            <a:r>
              <a:rPr lang="en-US" dirty="0"/>
              <a:t>, that the student will have created for your workshop. If you have issues with it though please ask questions in #</a:t>
            </a:r>
            <a:r>
              <a:rPr lang="en-US" dirty="0" err="1"/>
              <a:t>cloudshell</a:t>
            </a:r>
            <a:r>
              <a:rPr lang="en-US" dirty="0"/>
              <a:t>-users, we do not control it.</a:t>
            </a:r>
          </a:p>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6</a:t>
            </a:fld>
            <a:endParaRPr lang="en-US"/>
          </a:p>
        </p:txBody>
      </p:sp>
    </p:spTree>
    <p:extLst>
      <p:ext uri="{BB962C8B-B14F-4D97-AF65-F5344CB8AC3E}">
        <p14:creationId xmlns:p14="http://schemas.microsoft.com/office/powerpoint/2010/main" val="1705536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curated list includes a broad selection of deployable</a:t>
            </a:r>
          </a:p>
          <a:p>
            <a:r>
              <a:rPr lang="en-US" dirty="0"/>
              <a:t> (ready-to-use) models and trainable (customize-before-use) models.</a:t>
            </a:r>
          </a:p>
        </p:txBody>
      </p:sp>
      <p:sp>
        <p:nvSpPr>
          <p:cNvPr id="4" name="Slide Number Placeholder 3"/>
          <p:cNvSpPr>
            <a:spLocks noGrp="1"/>
          </p:cNvSpPr>
          <p:nvPr>
            <p:ph type="sldNum" sz="quarter" idx="5"/>
          </p:nvPr>
        </p:nvSpPr>
        <p:spPr/>
        <p:txBody>
          <a:bodyPr/>
          <a:lstStyle/>
          <a:p>
            <a:fld id="{27C5B4F1-B676-0E40-B181-2B3A24997B57}" type="slidenum">
              <a:rPr lang="en-US" smtClean="0"/>
              <a:t>7</a:t>
            </a:fld>
            <a:endParaRPr lang="en-US"/>
          </a:p>
        </p:txBody>
      </p:sp>
    </p:spTree>
    <p:extLst>
      <p:ext uri="{BB962C8B-B14F-4D97-AF65-F5344CB8AC3E}">
        <p14:creationId xmlns:p14="http://schemas.microsoft.com/office/powerpoint/2010/main" val="2982050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caller does not need to know anything about the deep learning model that powers the service, the framework that was used to implement and run the model, or the native model inputs or outputs because these details are hidden by the microservice.</a:t>
            </a:r>
          </a:p>
        </p:txBody>
      </p:sp>
      <p:sp>
        <p:nvSpPr>
          <p:cNvPr id="4" name="Slide Number Placeholder 3"/>
          <p:cNvSpPr>
            <a:spLocks noGrp="1"/>
          </p:cNvSpPr>
          <p:nvPr>
            <p:ph type="sldNum" sz="quarter" idx="5"/>
          </p:nvPr>
        </p:nvSpPr>
        <p:spPr/>
        <p:txBody>
          <a:bodyPr/>
          <a:lstStyle/>
          <a:p>
            <a:fld id="{27C5B4F1-B676-0E40-B181-2B3A24997B57}" type="slidenum">
              <a:rPr lang="en-US" smtClean="0"/>
              <a:t>9</a:t>
            </a:fld>
            <a:endParaRPr lang="en-US"/>
          </a:p>
        </p:txBody>
      </p:sp>
    </p:spTree>
    <p:extLst>
      <p:ext uri="{BB962C8B-B14F-4D97-AF65-F5344CB8AC3E}">
        <p14:creationId xmlns:p14="http://schemas.microsoft.com/office/powerpoint/2010/main" val="3854319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11</a:t>
            </a:fld>
            <a:endParaRPr lang="en-US"/>
          </a:p>
        </p:txBody>
      </p:sp>
    </p:spTree>
    <p:extLst>
      <p:ext uri="{BB962C8B-B14F-4D97-AF65-F5344CB8AC3E}">
        <p14:creationId xmlns:p14="http://schemas.microsoft.com/office/powerpoint/2010/main" val="1822752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Organizing data involves classification and feature extraction. The first step in image classification is to simplify the image by extracting important information and leaving out the rest. For example, in the below image if you want to extract cat from the background you will notice a significant variation in RGB pixel values.</a:t>
            </a:r>
          </a:p>
          <a:p>
            <a:endParaRPr lang="en-US" dirty="0"/>
          </a:p>
          <a:p>
            <a:endParaRPr lang="en-US" dirty="0"/>
          </a:p>
          <a:p>
            <a:r>
              <a:rPr lang="en-US" dirty="0"/>
              <a:t>However, by running an edge detector on the image we can simplify it. You can still easily discern the circular shape of the face and eyes in these edge images and so we can conclude that edge detection retains the essential information while throwing away non-essential information. Some well-known feature descriptor techniques are </a:t>
            </a:r>
            <a:r>
              <a:rPr lang="en-US" dirty="0" err="1"/>
              <a:t>Haar</a:t>
            </a:r>
            <a:r>
              <a:rPr lang="en-US" dirty="0"/>
              <a:t>-like features introduced by Viola and Jones, Histogram of Oriented Gradients (HOG), Scale-Invariant Feature Transform (SIFT), Speeded Up Robust Feature (SURF) etc.</a:t>
            </a:r>
          </a:p>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13</a:t>
            </a:fld>
            <a:endParaRPr lang="en-US"/>
          </a:p>
        </p:txBody>
      </p:sp>
    </p:spTree>
    <p:extLst>
      <p:ext uri="{BB962C8B-B14F-4D97-AF65-F5344CB8AC3E}">
        <p14:creationId xmlns:p14="http://schemas.microsoft.com/office/powerpoint/2010/main" val="817577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a predictive model we need neural networks. The neural network is a system of hardware and software similar to our brain to estimate functions that depend on the huge amount of unknown inputs.</a:t>
            </a:r>
          </a:p>
        </p:txBody>
      </p:sp>
      <p:sp>
        <p:nvSpPr>
          <p:cNvPr id="4" name="Slide Number Placeholder 3"/>
          <p:cNvSpPr>
            <a:spLocks noGrp="1"/>
          </p:cNvSpPr>
          <p:nvPr>
            <p:ph type="sldNum" sz="quarter" idx="5"/>
          </p:nvPr>
        </p:nvSpPr>
        <p:spPr/>
        <p:txBody>
          <a:bodyPr/>
          <a:lstStyle/>
          <a:p>
            <a:fld id="{27C5B4F1-B676-0E40-B181-2B3A24997B57}" type="slidenum">
              <a:rPr lang="en-US" smtClean="0"/>
              <a:t>14</a:t>
            </a:fld>
            <a:endParaRPr lang="en-US"/>
          </a:p>
        </p:txBody>
      </p:sp>
    </p:spTree>
    <p:extLst>
      <p:ext uri="{BB962C8B-B14F-4D97-AF65-F5344CB8AC3E}">
        <p14:creationId xmlns:p14="http://schemas.microsoft.com/office/powerpoint/2010/main" val="1610071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5C-5134-2540-BDB9-990BBBCE0B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B16DC6-3B3F-D54C-BC3E-EDB9E73C2C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956F6B-5B24-B144-9553-2C8B46EE3BF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B03D159-D04A-9D45-80FC-DC8E49A0E586}"/>
              </a:ext>
            </a:extLst>
          </p:cNvPr>
          <p:cNvSpPr>
            <a:spLocks noGrp="1"/>
          </p:cNvSpPr>
          <p:nvPr>
            <p:ph type="ftr" sz="quarter" idx="11"/>
          </p:nvPr>
        </p:nvSpPr>
        <p:spPr/>
        <p:txBody>
          <a:bodyPr/>
          <a:lstStyle/>
          <a:p>
            <a:r>
              <a:rPr lang="en-US"/>
              <a:t>IBM Artificial Intelligence / CODAIT</a:t>
            </a:r>
          </a:p>
        </p:txBody>
      </p:sp>
      <p:sp>
        <p:nvSpPr>
          <p:cNvPr id="6" name="Slide Number Placeholder 5">
            <a:extLst>
              <a:ext uri="{FF2B5EF4-FFF2-40B4-BE49-F238E27FC236}">
                <a16:creationId xmlns:a16="http://schemas.microsoft.com/office/drawing/2014/main" id="{B8CE27D8-9529-1F4D-BDEB-9C07B8CB4DF3}"/>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2546975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ACE4-0A2A-0444-8C0B-811AF122FC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C0E8E3-27EF-364F-8D8E-A0D53DCF14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48595B-1021-DB45-9C86-EA8E78AAEFC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EA5CC76-6FBF-AD43-86B9-DB02866AAB55}"/>
              </a:ext>
            </a:extLst>
          </p:cNvPr>
          <p:cNvSpPr>
            <a:spLocks noGrp="1"/>
          </p:cNvSpPr>
          <p:nvPr>
            <p:ph type="ftr" sz="quarter" idx="11"/>
          </p:nvPr>
        </p:nvSpPr>
        <p:spPr/>
        <p:txBody>
          <a:bodyPr/>
          <a:lstStyle/>
          <a:p>
            <a:r>
              <a:rPr lang="en-US"/>
              <a:t>IBM Artificial Intelligence / CODAIT</a:t>
            </a:r>
          </a:p>
        </p:txBody>
      </p:sp>
      <p:sp>
        <p:nvSpPr>
          <p:cNvPr id="6" name="Slide Number Placeholder 5">
            <a:extLst>
              <a:ext uri="{FF2B5EF4-FFF2-40B4-BE49-F238E27FC236}">
                <a16:creationId xmlns:a16="http://schemas.microsoft.com/office/drawing/2014/main" id="{C1B78E34-7A57-CE49-AD0A-9CEB4DA85989}"/>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619901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DAEC66-29CC-104E-B3E7-22129F0E74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DB2E6A-F547-4A43-A6FE-7E69DC607E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BA5608-092B-F348-B663-765BED525F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38D1C30-A215-644F-A4DE-FDC0EEF94248}"/>
              </a:ext>
            </a:extLst>
          </p:cNvPr>
          <p:cNvSpPr>
            <a:spLocks noGrp="1"/>
          </p:cNvSpPr>
          <p:nvPr>
            <p:ph type="ftr" sz="quarter" idx="11"/>
          </p:nvPr>
        </p:nvSpPr>
        <p:spPr/>
        <p:txBody>
          <a:bodyPr/>
          <a:lstStyle/>
          <a:p>
            <a:r>
              <a:rPr lang="en-US"/>
              <a:t>IBM Artificial Intelligence / CODAIT</a:t>
            </a:r>
          </a:p>
        </p:txBody>
      </p:sp>
      <p:sp>
        <p:nvSpPr>
          <p:cNvPr id="6" name="Slide Number Placeholder 5">
            <a:extLst>
              <a:ext uri="{FF2B5EF4-FFF2-40B4-BE49-F238E27FC236}">
                <a16:creationId xmlns:a16="http://schemas.microsoft.com/office/drawing/2014/main" id="{73F68C93-AD67-3C44-AE8A-41DE513DD52A}"/>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1526848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ro – Black">
    <p:bg>
      <p:bgPr>
        <a:solidFill>
          <a:schemeClr val="tx1"/>
        </a:solid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167640"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16" name="Text Placeholder 7"/>
          <p:cNvSpPr>
            <a:spLocks noGrp="1"/>
          </p:cNvSpPr>
          <p:nvPr>
            <p:ph type="body" sz="quarter" idx="11" hasCustomPrompt="1"/>
          </p:nvPr>
        </p:nvSpPr>
        <p:spPr>
          <a:xfrm>
            <a:off x="167640" y="3374046"/>
            <a:ext cx="4064000" cy="1007245"/>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information</a:t>
            </a:r>
          </a:p>
        </p:txBody>
      </p:sp>
      <p:sp>
        <p:nvSpPr>
          <p:cNvPr id="17" name="Text Placeholder 4"/>
          <p:cNvSpPr>
            <a:spLocks noGrp="1"/>
          </p:cNvSpPr>
          <p:nvPr>
            <p:ph type="body" sz="quarter" idx="13" hasCustomPrompt="1"/>
          </p:nvPr>
        </p:nvSpPr>
        <p:spPr>
          <a:xfrm>
            <a:off x="167641" y="1000617"/>
            <a:ext cx="8129692" cy="1068088"/>
          </a:xfrm>
        </p:spPr>
        <p:txBody>
          <a:bodyPr>
            <a:normAutofit/>
          </a:bodyPr>
          <a:lstStyle>
            <a:lvl1pPr marL="0" indent="0">
              <a:buNone/>
              <a:defRPr sz="2133">
                <a:solidFill>
                  <a:srgbClr val="FFFFFF"/>
                </a:solidFill>
              </a:defRPr>
            </a:lvl1pPr>
          </a:lstStyle>
          <a:p>
            <a:pPr lvl="0"/>
            <a:r>
              <a:rPr lang="en-US" dirty="0"/>
              <a:t>Subtitle</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3" name="Picture 2"/>
          <p:cNvPicPr>
            <a:picLocks noChangeAspect="1"/>
          </p:cNvPicPr>
          <p:nvPr userDrawn="1"/>
        </p:nvPicPr>
        <p:blipFill>
          <a:blip r:embed="rId4"/>
          <a:stretch>
            <a:fillRect/>
          </a:stretch>
        </p:blipFill>
        <p:spPr>
          <a:xfrm>
            <a:off x="6807969" y="1269910"/>
            <a:ext cx="5012268" cy="5012268"/>
          </a:xfrm>
          <a:prstGeom prst="rect">
            <a:avLst/>
          </a:prstGeom>
        </p:spPr>
      </p:pic>
    </p:spTree>
    <p:extLst>
      <p:ext uri="{BB962C8B-B14F-4D97-AF65-F5344CB8AC3E}">
        <p14:creationId xmlns:p14="http://schemas.microsoft.com/office/powerpoint/2010/main" val="25797526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94" indent="-228594">
              <a:buFont typeface="Arial"/>
              <a:buChar char="•"/>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pic>
        <p:nvPicPr>
          <p:cNvPr id="7" name="Picture 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26049122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pic>
        <p:nvPicPr>
          <p:cNvPr id="15" name="Picture 14" descr="8bar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86083" y="6387897"/>
            <a:ext cx="576613" cy="235207"/>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58875" y="2246715"/>
            <a:ext cx="2685925" cy="373693"/>
          </a:xfrm>
          <a:prstGeom prst="rect">
            <a:avLst/>
          </a:prstGeom>
        </p:spPr>
      </p:pic>
      <p:sp>
        <p:nvSpPr>
          <p:cNvPr id="4" name="Text Placeholder 3"/>
          <p:cNvSpPr>
            <a:spLocks noGrp="1"/>
          </p:cNvSpPr>
          <p:nvPr>
            <p:ph type="body" sz="quarter" idx="10"/>
          </p:nvPr>
        </p:nvSpPr>
        <p:spPr>
          <a:xfrm>
            <a:off x="186267"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a:t>
            </a:r>
            <a:r>
              <a:rPr lang="en-US"/>
              <a:t>text styles</a:t>
            </a:r>
            <a:endParaRPr lang="en-US" dirty="0"/>
          </a:p>
        </p:txBody>
      </p:sp>
      <p:sp>
        <p:nvSpPr>
          <p:cNvPr id="8" name="Text Placeholder 7"/>
          <p:cNvSpPr>
            <a:spLocks noGrp="1"/>
          </p:cNvSpPr>
          <p:nvPr>
            <p:ph type="body" sz="quarter" idx="11" hasCustomPrompt="1"/>
          </p:nvPr>
        </p:nvSpPr>
        <p:spPr>
          <a:xfrm>
            <a:off x="186267" y="872355"/>
            <a:ext cx="4064000" cy="1007245"/>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Title</a:t>
            </a:r>
          </a:p>
          <a:p>
            <a:pPr lvl="0"/>
            <a:r>
              <a:rPr lang="en-US" dirty="0"/>
              <a:t>Date</a:t>
            </a:r>
          </a:p>
        </p:txBody>
      </p:sp>
      <p:pic>
        <p:nvPicPr>
          <p:cNvPr id="2" name="Picture 1" descr="BLOCKCHAIN_PP_MARK_BLACK.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807968" y="-119267"/>
            <a:ext cx="10969208" cy="6387896"/>
          </a:xfrm>
          <a:prstGeom prst="rect">
            <a:avLst/>
          </a:prstGeom>
        </p:spPr>
      </p:pic>
    </p:spTree>
    <p:extLst>
      <p:ext uri="{BB962C8B-B14F-4D97-AF65-F5344CB8AC3E}">
        <p14:creationId xmlns:p14="http://schemas.microsoft.com/office/powerpoint/2010/main" val="88587461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ibm sign-off">
    <p:bg>
      <p:bgPr>
        <a:solidFill>
          <a:srgbClr val="0000FF"/>
        </a:solidFill>
        <a:effectLst/>
      </p:bgPr>
    </p:bg>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a:xfrm>
            <a:off x="9330267" y="6356351"/>
            <a:ext cx="2844800" cy="365125"/>
          </a:xfrm>
          <a:prstGeom prst="rect">
            <a:avLst/>
          </a:prstGeom>
        </p:spPr>
        <p:txBody>
          <a:bodyPr/>
          <a:lstStyle>
            <a:lvl1pPr>
              <a:defRPr sz="1067">
                <a:solidFill>
                  <a:srgbClr val="FFFFFF"/>
                </a:solidFill>
              </a:defRPr>
            </a:lvl1pPr>
          </a:lstStyle>
          <a:p>
            <a:fld id="{08BF69C1-739F-1B47-B5E3-FA651BCAB105}" type="slidenum">
              <a:rPr lang="en-US" smtClean="0"/>
              <a:pPr/>
              <a:t>‹#›</a:t>
            </a:fld>
            <a:endParaRPr lang="en-US" dirty="0"/>
          </a:p>
        </p:txBody>
      </p:sp>
      <p:pic>
        <p:nvPicPr>
          <p:cNvPr id="2" name="Picture 1" descr="8bar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605" y="2927503"/>
            <a:ext cx="1719643" cy="701463"/>
          </a:xfrm>
          <a:prstGeom prst="rect">
            <a:avLst/>
          </a:prstGeom>
        </p:spPr>
      </p:pic>
    </p:spTree>
    <p:extLst>
      <p:ext uri="{BB962C8B-B14F-4D97-AF65-F5344CB8AC3E}">
        <p14:creationId xmlns:p14="http://schemas.microsoft.com/office/powerpoint/2010/main" val="1073333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D1C95-E353-AF48-B211-6674A8364C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7509B2-320C-0E43-AFCE-2298405762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87F30D-EEB4-9E4A-88EC-0C2FC7021FA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681D2AC-E75F-4346-AF5A-C0A0DD0BA089}"/>
              </a:ext>
            </a:extLst>
          </p:cNvPr>
          <p:cNvSpPr>
            <a:spLocks noGrp="1"/>
          </p:cNvSpPr>
          <p:nvPr>
            <p:ph type="ftr" sz="quarter" idx="11"/>
          </p:nvPr>
        </p:nvSpPr>
        <p:spPr/>
        <p:txBody>
          <a:bodyPr/>
          <a:lstStyle/>
          <a:p>
            <a:r>
              <a:rPr lang="en-US"/>
              <a:t>IBM Artificial Intelligence / CODAIT</a:t>
            </a:r>
          </a:p>
        </p:txBody>
      </p:sp>
      <p:sp>
        <p:nvSpPr>
          <p:cNvPr id="6" name="Slide Number Placeholder 5">
            <a:extLst>
              <a:ext uri="{FF2B5EF4-FFF2-40B4-BE49-F238E27FC236}">
                <a16:creationId xmlns:a16="http://schemas.microsoft.com/office/drawing/2014/main" id="{4F094A4B-80CA-4144-B28C-A1A56C274ACE}"/>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2812735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4B3EF-F989-2549-9D47-DABABF0909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D6EBB9-8FB2-9D4A-B4B8-49F54ADD33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46A6BE-7E99-854D-B3B8-7E8EEA6BF3E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D3B815A-C593-A942-B931-5BE83B440069}"/>
              </a:ext>
            </a:extLst>
          </p:cNvPr>
          <p:cNvSpPr>
            <a:spLocks noGrp="1"/>
          </p:cNvSpPr>
          <p:nvPr>
            <p:ph type="ftr" sz="quarter" idx="11"/>
          </p:nvPr>
        </p:nvSpPr>
        <p:spPr/>
        <p:txBody>
          <a:bodyPr/>
          <a:lstStyle/>
          <a:p>
            <a:r>
              <a:rPr lang="en-US"/>
              <a:t>IBM Artificial Intelligence / CODAIT</a:t>
            </a:r>
          </a:p>
        </p:txBody>
      </p:sp>
      <p:sp>
        <p:nvSpPr>
          <p:cNvPr id="6" name="Slide Number Placeholder 5">
            <a:extLst>
              <a:ext uri="{FF2B5EF4-FFF2-40B4-BE49-F238E27FC236}">
                <a16:creationId xmlns:a16="http://schemas.microsoft.com/office/drawing/2014/main" id="{256B3726-65E9-3547-B385-11305A7AFB82}"/>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3300842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05039-984F-EF48-B332-D7A8FCE9DD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56BCB0-87CE-E344-8171-DDB118E1CE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D8E1B0-83EF-7646-A1BB-13FC4FA3C1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7BFFD0-15F4-AB47-B0EB-7868E97CEB3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8F3F60D-5B64-BA47-A07B-DEB6FC919F46}"/>
              </a:ext>
            </a:extLst>
          </p:cNvPr>
          <p:cNvSpPr>
            <a:spLocks noGrp="1"/>
          </p:cNvSpPr>
          <p:nvPr>
            <p:ph type="ftr" sz="quarter" idx="11"/>
          </p:nvPr>
        </p:nvSpPr>
        <p:spPr/>
        <p:txBody>
          <a:bodyPr/>
          <a:lstStyle/>
          <a:p>
            <a:r>
              <a:rPr lang="en-US"/>
              <a:t>IBM Artificial Intelligence / CODAIT</a:t>
            </a:r>
          </a:p>
        </p:txBody>
      </p:sp>
      <p:sp>
        <p:nvSpPr>
          <p:cNvPr id="7" name="Slide Number Placeholder 6">
            <a:extLst>
              <a:ext uri="{FF2B5EF4-FFF2-40B4-BE49-F238E27FC236}">
                <a16:creationId xmlns:a16="http://schemas.microsoft.com/office/drawing/2014/main" id="{DD0FD9DE-CB39-EB43-97BD-EF80D5BE5134}"/>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1065882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DE186-865E-E549-978B-8D2148C032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58C851-FA57-844D-B8BC-191635D487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0E1E25-6A79-D045-A821-CB4BED6D53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155E51-B1C0-7145-9492-C008175907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14927C-7FD4-964E-95E1-D5581D15D1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FBA9E5-FF3A-C44C-A6B8-90F1FB70B1E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6A25E23F-2156-EF40-AC20-15C419B9F169}"/>
              </a:ext>
            </a:extLst>
          </p:cNvPr>
          <p:cNvSpPr>
            <a:spLocks noGrp="1"/>
          </p:cNvSpPr>
          <p:nvPr>
            <p:ph type="ftr" sz="quarter" idx="11"/>
          </p:nvPr>
        </p:nvSpPr>
        <p:spPr/>
        <p:txBody>
          <a:bodyPr/>
          <a:lstStyle/>
          <a:p>
            <a:r>
              <a:rPr lang="en-US"/>
              <a:t>IBM Artificial Intelligence / CODAIT</a:t>
            </a:r>
          </a:p>
        </p:txBody>
      </p:sp>
      <p:sp>
        <p:nvSpPr>
          <p:cNvPr id="9" name="Slide Number Placeholder 8">
            <a:extLst>
              <a:ext uri="{FF2B5EF4-FFF2-40B4-BE49-F238E27FC236}">
                <a16:creationId xmlns:a16="http://schemas.microsoft.com/office/drawing/2014/main" id="{75DE8134-6423-934E-96F5-CB0E0038E2EC}"/>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3127802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5DFF7-55D0-2A4E-BF52-BBD75CB3B1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041318-3265-514A-B0EB-1FF4B6BEC5E8}"/>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9475C62-55E2-E34F-94D3-161EE356F9B4}"/>
              </a:ext>
            </a:extLst>
          </p:cNvPr>
          <p:cNvSpPr>
            <a:spLocks noGrp="1"/>
          </p:cNvSpPr>
          <p:nvPr>
            <p:ph type="ftr" sz="quarter" idx="11"/>
          </p:nvPr>
        </p:nvSpPr>
        <p:spPr/>
        <p:txBody>
          <a:bodyPr/>
          <a:lstStyle/>
          <a:p>
            <a:r>
              <a:rPr lang="en-US"/>
              <a:t>IBM Artificial Intelligence / CODAIT</a:t>
            </a:r>
          </a:p>
        </p:txBody>
      </p:sp>
      <p:sp>
        <p:nvSpPr>
          <p:cNvPr id="5" name="Slide Number Placeholder 4">
            <a:extLst>
              <a:ext uri="{FF2B5EF4-FFF2-40B4-BE49-F238E27FC236}">
                <a16:creationId xmlns:a16="http://schemas.microsoft.com/office/drawing/2014/main" id="{72A85F2E-B816-714E-98D5-B21F34C3A61F}"/>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2538058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E6D20-758B-B64E-9C2B-74B1A64498DC}"/>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AA73BB7-C388-F340-9CF2-72B34B65231D}"/>
              </a:ext>
            </a:extLst>
          </p:cNvPr>
          <p:cNvSpPr>
            <a:spLocks noGrp="1"/>
          </p:cNvSpPr>
          <p:nvPr>
            <p:ph type="ftr" sz="quarter" idx="11"/>
          </p:nvPr>
        </p:nvSpPr>
        <p:spPr/>
        <p:txBody>
          <a:bodyPr/>
          <a:lstStyle/>
          <a:p>
            <a:r>
              <a:rPr lang="en-US"/>
              <a:t>IBM Artificial Intelligence / CODAIT</a:t>
            </a:r>
          </a:p>
        </p:txBody>
      </p:sp>
      <p:sp>
        <p:nvSpPr>
          <p:cNvPr id="4" name="Slide Number Placeholder 3">
            <a:extLst>
              <a:ext uri="{FF2B5EF4-FFF2-40B4-BE49-F238E27FC236}">
                <a16:creationId xmlns:a16="http://schemas.microsoft.com/office/drawing/2014/main" id="{EC6D6D7B-8175-4D4B-963D-20FB654455BB}"/>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1100445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3B4F2-7C40-A342-96E7-28FFD07E5B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B43253-69A8-4545-B633-F290861FC9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5DF945-1B58-3A40-B287-CD29FA4D9A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2D8855-9E52-C641-9B5B-9AD5144B19E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53B5C05-9D10-8545-AB85-61BC804E2798}"/>
              </a:ext>
            </a:extLst>
          </p:cNvPr>
          <p:cNvSpPr>
            <a:spLocks noGrp="1"/>
          </p:cNvSpPr>
          <p:nvPr>
            <p:ph type="ftr" sz="quarter" idx="11"/>
          </p:nvPr>
        </p:nvSpPr>
        <p:spPr/>
        <p:txBody>
          <a:bodyPr/>
          <a:lstStyle/>
          <a:p>
            <a:r>
              <a:rPr lang="en-US"/>
              <a:t>IBM Artificial Intelligence / CODAIT</a:t>
            </a:r>
          </a:p>
        </p:txBody>
      </p:sp>
      <p:sp>
        <p:nvSpPr>
          <p:cNvPr id="7" name="Slide Number Placeholder 6">
            <a:extLst>
              <a:ext uri="{FF2B5EF4-FFF2-40B4-BE49-F238E27FC236}">
                <a16:creationId xmlns:a16="http://schemas.microsoft.com/office/drawing/2014/main" id="{4A253DBA-C8E0-724F-9178-D638EFF4D303}"/>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3570153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9642-E14B-6F49-AEC6-C4145F135F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164C48-E87E-0144-AAD4-3F5B29D41E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A45822-3129-014B-983A-9E4DD4A26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1639C1-75FE-2B46-8CCB-693FDB9087A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B84A2B6-66AE-E445-8568-66446C7770BE}"/>
              </a:ext>
            </a:extLst>
          </p:cNvPr>
          <p:cNvSpPr>
            <a:spLocks noGrp="1"/>
          </p:cNvSpPr>
          <p:nvPr>
            <p:ph type="ftr" sz="quarter" idx="11"/>
          </p:nvPr>
        </p:nvSpPr>
        <p:spPr/>
        <p:txBody>
          <a:bodyPr/>
          <a:lstStyle/>
          <a:p>
            <a:r>
              <a:rPr lang="en-US"/>
              <a:t>IBM Artificial Intelligence / CODAIT</a:t>
            </a:r>
          </a:p>
        </p:txBody>
      </p:sp>
      <p:sp>
        <p:nvSpPr>
          <p:cNvPr id="7" name="Slide Number Placeholder 6">
            <a:extLst>
              <a:ext uri="{FF2B5EF4-FFF2-40B4-BE49-F238E27FC236}">
                <a16:creationId xmlns:a16="http://schemas.microsoft.com/office/drawing/2014/main" id="{52C81D0B-5D1F-BF41-AD76-0862CF3EA123}"/>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2257677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982EF9-E162-534E-8488-046D9EB300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95359A-8FB2-EE43-A51E-8C5D2E0268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AA652-D0BA-3744-AA6E-7222FF3FD8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02B3171-D408-9D45-B3C1-A6D728AD8A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IBM Artificial Intelligence / CODAIT</a:t>
            </a:r>
          </a:p>
        </p:txBody>
      </p:sp>
      <p:sp>
        <p:nvSpPr>
          <p:cNvPr id="6" name="Slide Number Placeholder 5">
            <a:extLst>
              <a:ext uri="{FF2B5EF4-FFF2-40B4-BE49-F238E27FC236}">
                <a16:creationId xmlns:a16="http://schemas.microsoft.com/office/drawing/2014/main" id="{E0431870-19B0-B44B-B9B3-8C8FF19522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DA350D-A59E-DD49-8196-D6BEE6FF4A53}" type="slidenum">
              <a:rPr lang="en-US" smtClean="0"/>
              <a:t>‹#›</a:t>
            </a:fld>
            <a:endParaRPr lang="en-US"/>
          </a:p>
        </p:txBody>
      </p:sp>
    </p:spTree>
    <p:extLst>
      <p:ext uri="{BB962C8B-B14F-4D97-AF65-F5344CB8AC3E}">
        <p14:creationId xmlns:p14="http://schemas.microsoft.com/office/powerpoint/2010/main" val="202908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1.png"/><Relationship Id="rId7" Type="http://schemas.openxmlformats.org/officeDocument/2006/relationships/image" Target="../media/image14.tif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host.robots.ox.ac.uk/pascal/VOC/voc2012/" TargetMode="External"/><Relationship Id="rId5" Type="http://schemas.openxmlformats.org/officeDocument/2006/relationships/hyperlink" Target="http://presentations.cocodataset.org/COCO17-Detect-MSRA.pdf" TargetMode="External"/><Relationship Id="rId4" Type="http://schemas.openxmlformats.org/officeDocument/2006/relationships/hyperlink" Target="http://cocodataset.org/#explore"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developer.ibm.com/series/create-model-asset-exchange/"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cloud.google.com/blog/big-data/2016/07/understanding-neural-networks-with-tensorflow-playground"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www.youtube.com/watch?v=3cSjsTKtN9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hyperlink" Target="https://marutitech.com/working-image-recognition/" TargetMode="External"/><Relationship Id="rId4" Type="http://schemas.openxmlformats.org/officeDocument/2006/relationships/hyperlink" Target="https://keras.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ibm.biz/BdqDVL" TargetMode="External"/><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os4yogait.mybluemix.net/"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hyperlink" Target="https://k8syogait.mybluemix.net/"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ibm.com/exchanges/model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67640" y="186267"/>
            <a:ext cx="9007891" cy="660400"/>
          </a:xfrm>
        </p:spPr>
        <p:txBody>
          <a:bodyPr>
            <a:noAutofit/>
          </a:bodyPr>
          <a:lstStyle/>
          <a:p>
            <a:r>
              <a:rPr lang="en-US" sz="4000" dirty="0">
                <a:latin typeface="Arial" charset="0"/>
                <a:ea typeface="Arial" charset="0"/>
                <a:cs typeface="Arial" charset="0"/>
              </a:rPr>
              <a:t>CV &amp; Deep learning on RedHat OpenShift</a:t>
            </a:r>
          </a:p>
        </p:txBody>
      </p:sp>
      <p:sp>
        <p:nvSpPr>
          <p:cNvPr id="7" name="Text Placeholder 6"/>
          <p:cNvSpPr>
            <a:spLocks noGrp="1"/>
          </p:cNvSpPr>
          <p:nvPr>
            <p:ph type="body" sz="quarter" idx="13"/>
          </p:nvPr>
        </p:nvSpPr>
        <p:spPr>
          <a:xfrm>
            <a:off x="167640" y="1511698"/>
            <a:ext cx="8129692" cy="1068088"/>
          </a:xfrm>
        </p:spPr>
        <p:txBody>
          <a:bodyPr/>
          <a:lstStyle/>
          <a:p>
            <a:r>
              <a:rPr lang="en-US" dirty="0"/>
              <a:t>Yoga Pose Estimation</a:t>
            </a:r>
          </a:p>
        </p:txBody>
      </p:sp>
      <p:sp>
        <p:nvSpPr>
          <p:cNvPr id="24" name="TextBox 23"/>
          <p:cNvSpPr txBox="1"/>
          <p:nvPr/>
        </p:nvSpPr>
        <p:spPr>
          <a:xfrm>
            <a:off x="36667" y="6058413"/>
            <a:ext cx="1016625" cy="25654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defTabSz="609585" fontAlgn="auto">
              <a:spcBef>
                <a:spcPts val="0"/>
              </a:spcBef>
              <a:spcAft>
                <a:spcPts val="0"/>
              </a:spcAft>
              <a:defRPr/>
            </a:pPr>
            <a:r>
              <a:rPr lang="en-US" sz="1067" b="0" kern="0" dirty="0">
                <a:solidFill>
                  <a:prstClr val="white"/>
                </a:solidFill>
                <a:latin typeface="Arial" charset="0"/>
                <a:ea typeface="Arial" charset="0"/>
                <a:cs typeface="Arial" charset="0"/>
              </a:rPr>
              <a:t>March 4 2020</a:t>
            </a:r>
          </a:p>
        </p:txBody>
      </p:sp>
      <p:sp>
        <p:nvSpPr>
          <p:cNvPr id="2" name="Text Placeholder 1"/>
          <p:cNvSpPr>
            <a:spLocks noGrp="1"/>
          </p:cNvSpPr>
          <p:nvPr>
            <p:ph type="body" sz="quarter" idx="11"/>
          </p:nvPr>
        </p:nvSpPr>
        <p:spPr/>
        <p:txBody>
          <a:bodyPr/>
          <a:lstStyle/>
          <a:p>
            <a:endParaRPr lang="en-US" dirty="0"/>
          </a:p>
          <a:p>
            <a:r>
              <a:rPr lang="en-US" dirty="0"/>
              <a:t>Grant Steinfeld</a:t>
            </a:r>
          </a:p>
        </p:txBody>
      </p:sp>
      <p:grpSp>
        <p:nvGrpSpPr>
          <p:cNvPr id="19" name="Group 18">
            <a:extLst>
              <a:ext uri="{FF2B5EF4-FFF2-40B4-BE49-F238E27FC236}">
                <a16:creationId xmlns:a16="http://schemas.microsoft.com/office/drawing/2014/main" id="{394B2007-4AF3-134D-91FC-2DAC9DBF3548}"/>
              </a:ext>
            </a:extLst>
          </p:cNvPr>
          <p:cNvGrpSpPr/>
          <p:nvPr/>
        </p:nvGrpSpPr>
        <p:grpSpPr>
          <a:xfrm>
            <a:off x="8079420" y="3838344"/>
            <a:ext cx="3911583" cy="2696753"/>
            <a:chOff x="6084582" y="2908251"/>
            <a:chExt cx="2933688" cy="2022565"/>
          </a:xfrm>
        </p:grpSpPr>
        <p:sp>
          <p:nvSpPr>
            <p:cNvPr id="20" name="Rectangle 8">
              <a:extLst>
                <a:ext uri="{FF2B5EF4-FFF2-40B4-BE49-F238E27FC236}">
                  <a16:creationId xmlns:a16="http://schemas.microsoft.com/office/drawing/2014/main" id="{BB0B1D85-B9C8-8B43-A59F-89AC2F9CFCE9}"/>
                </a:ext>
              </a:extLst>
            </p:cNvPr>
            <p:cNvSpPr/>
            <p:nvPr/>
          </p:nvSpPr>
          <p:spPr>
            <a:xfrm>
              <a:off x="6084582" y="2908251"/>
              <a:ext cx="2933688" cy="2022565"/>
            </a:xfrm>
            <a:custGeom>
              <a:avLst/>
              <a:gdLst>
                <a:gd name="connsiteX0" fmla="*/ 0 w 2932575"/>
                <a:gd name="connsiteY0" fmla="*/ 0 h 2022564"/>
                <a:gd name="connsiteX1" fmla="*/ 2932575 w 2932575"/>
                <a:gd name="connsiteY1" fmla="*/ 0 h 2022564"/>
                <a:gd name="connsiteX2" fmla="*/ 2932575 w 2932575"/>
                <a:gd name="connsiteY2" fmla="*/ 2022564 h 2022564"/>
                <a:gd name="connsiteX3" fmla="*/ 0 w 2932575"/>
                <a:gd name="connsiteY3" fmla="*/ 2022564 h 2022564"/>
                <a:gd name="connsiteX4" fmla="*/ 0 w 2932575"/>
                <a:gd name="connsiteY4" fmla="*/ 0 h 2022564"/>
                <a:gd name="connsiteX0" fmla="*/ 0 w 2944150"/>
                <a:gd name="connsiteY0" fmla="*/ 0 h 2022564"/>
                <a:gd name="connsiteX1" fmla="*/ 2932575 w 2944150"/>
                <a:gd name="connsiteY1" fmla="*/ 0 h 2022564"/>
                <a:gd name="connsiteX2" fmla="*/ 2944150 w 2944150"/>
                <a:gd name="connsiteY2" fmla="*/ 1686898 h 2022564"/>
                <a:gd name="connsiteX3" fmla="*/ 0 w 2944150"/>
                <a:gd name="connsiteY3" fmla="*/ 2022564 h 2022564"/>
                <a:gd name="connsiteX4" fmla="*/ 0 w 2944150"/>
                <a:gd name="connsiteY4" fmla="*/ 0 h 2022564"/>
                <a:gd name="connsiteX0" fmla="*/ 0 w 2944150"/>
                <a:gd name="connsiteY0" fmla="*/ 0 h 2022564"/>
                <a:gd name="connsiteX1" fmla="*/ 2932575 w 2944150"/>
                <a:gd name="connsiteY1" fmla="*/ 0 h 2022564"/>
                <a:gd name="connsiteX2" fmla="*/ 2944150 w 2944150"/>
                <a:gd name="connsiteY2" fmla="*/ 1686898 h 2022564"/>
                <a:gd name="connsiteX3" fmla="*/ 2631633 w 2944150"/>
                <a:gd name="connsiteY3" fmla="*/ 1721622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2191795 w 2944150"/>
                <a:gd name="connsiteY4" fmla="*/ 1744772 h 2022564"/>
                <a:gd name="connsiteX5" fmla="*/ 0 w 2944150"/>
                <a:gd name="connsiteY5" fmla="*/ 2022564 h 2022564"/>
                <a:gd name="connsiteX6" fmla="*/ 0 w 2944150"/>
                <a:gd name="connsiteY6" fmla="*/ 0 h 2022564"/>
                <a:gd name="connsiteX0" fmla="*/ 0 w 2944150"/>
                <a:gd name="connsiteY0" fmla="*/ 0 h 2022565"/>
                <a:gd name="connsiteX1" fmla="*/ 2932575 w 2944150"/>
                <a:gd name="connsiteY1" fmla="*/ 0 h 2022565"/>
                <a:gd name="connsiteX2" fmla="*/ 2944150 w 2944150"/>
                <a:gd name="connsiteY2" fmla="*/ 1686898 h 2022565"/>
                <a:gd name="connsiteX3" fmla="*/ 2458013 w 2944150"/>
                <a:gd name="connsiteY3" fmla="*/ 1698473 h 2022565"/>
                <a:gd name="connsiteX4" fmla="*/ 2469587 w 2944150"/>
                <a:gd name="connsiteY4" fmla="*/ 2022565 h 2022565"/>
                <a:gd name="connsiteX5" fmla="*/ 0 w 2944150"/>
                <a:gd name="connsiteY5" fmla="*/ 2022564 h 2022565"/>
                <a:gd name="connsiteX6" fmla="*/ 0 w 2944150"/>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58013 w 2955724"/>
                <a:gd name="connsiteY3" fmla="*/ 169847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92737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33197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21622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21622 h 2022565"/>
                <a:gd name="connsiteX3" fmla="*/ 2469588 w 2955724"/>
                <a:gd name="connsiteY3" fmla="*/ 1779497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67920 h 2022565"/>
                <a:gd name="connsiteX3" fmla="*/ 2469588 w 2955724"/>
                <a:gd name="connsiteY3" fmla="*/ 1779497 h 2022565"/>
                <a:gd name="connsiteX4" fmla="*/ 2469587 w 2955724"/>
                <a:gd name="connsiteY4" fmla="*/ 2022565 h 2022565"/>
                <a:gd name="connsiteX5" fmla="*/ 0 w 2955724"/>
                <a:gd name="connsiteY5" fmla="*/ 2022564 h 2022565"/>
                <a:gd name="connsiteX6" fmla="*/ 0 w 2955724"/>
                <a:gd name="connsiteY6" fmla="*/ 0 h 2022565"/>
                <a:gd name="connsiteX0" fmla="*/ 0 w 2933688"/>
                <a:gd name="connsiteY0" fmla="*/ 0 h 2022565"/>
                <a:gd name="connsiteX1" fmla="*/ 2932575 w 2933688"/>
                <a:gd name="connsiteY1" fmla="*/ 0 h 2022565"/>
                <a:gd name="connsiteX2" fmla="*/ 2932574 w 2933688"/>
                <a:gd name="connsiteY2" fmla="*/ 1779495 h 2022565"/>
                <a:gd name="connsiteX3" fmla="*/ 2469588 w 2933688"/>
                <a:gd name="connsiteY3" fmla="*/ 1779497 h 2022565"/>
                <a:gd name="connsiteX4" fmla="*/ 2469587 w 2933688"/>
                <a:gd name="connsiteY4" fmla="*/ 2022565 h 2022565"/>
                <a:gd name="connsiteX5" fmla="*/ 0 w 2933688"/>
                <a:gd name="connsiteY5" fmla="*/ 2022564 h 2022565"/>
                <a:gd name="connsiteX6" fmla="*/ 0 w 2933688"/>
                <a:gd name="connsiteY6" fmla="*/ 0 h 202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3688" h="2022565">
                  <a:moveTo>
                    <a:pt x="0" y="0"/>
                  </a:moveTo>
                  <a:lnTo>
                    <a:pt x="2932575" y="0"/>
                  </a:lnTo>
                  <a:cubicBezTo>
                    <a:pt x="2936433" y="562299"/>
                    <a:pt x="2928716" y="1217196"/>
                    <a:pt x="2932574" y="1779495"/>
                  </a:cubicBezTo>
                  <a:lnTo>
                    <a:pt x="2469588" y="1779497"/>
                  </a:lnTo>
                  <a:cubicBezTo>
                    <a:pt x="2469588" y="1879811"/>
                    <a:pt x="2469587" y="1922251"/>
                    <a:pt x="2469587" y="2022565"/>
                  </a:cubicBezTo>
                  <a:lnTo>
                    <a:pt x="0" y="2022564"/>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133" dirty="0">
                <a:solidFill>
                  <a:prstClr val="white"/>
                </a:solidFill>
                <a:ea typeface="Arial" charset="0"/>
                <a:cs typeface="Arial" charset="0"/>
              </a:endParaRPr>
            </a:p>
          </p:txBody>
        </p:sp>
        <p:pic>
          <p:nvPicPr>
            <p:cNvPr id="21" name="Picture 20">
              <a:extLst>
                <a:ext uri="{FF2B5EF4-FFF2-40B4-BE49-F238E27FC236}">
                  <a16:creationId xmlns:a16="http://schemas.microsoft.com/office/drawing/2014/main" id="{E5BE0D5F-7563-8748-BFA9-B5D7F5F900F8}"/>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279786" y="4164795"/>
              <a:ext cx="258892" cy="221537"/>
            </a:xfrm>
            <a:prstGeom prst="rect">
              <a:avLst/>
            </a:prstGeom>
          </p:spPr>
        </p:pic>
        <p:sp>
          <p:nvSpPr>
            <p:cNvPr id="22" name="TextBox 21">
              <a:extLst>
                <a:ext uri="{FF2B5EF4-FFF2-40B4-BE49-F238E27FC236}">
                  <a16:creationId xmlns:a16="http://schemas.microsoft.com/office/drawing/2014/main" id="{FDD743D2-64C9-B345-9F2E-2A94ABCAD698}"/>
                </a:ext>
              </a:extLst>
            </p:cNvPr>
            <p:cNvSpPr txBox="1"/>
            <p:nvPr/>
          </p:nvSpPr>
          <p:spPr>
            <a:xfrm>
              <a:off x="6084582" y="3024358"/>
              <a:ext cx="1975541" cy="238575"/>
            </a:xfrm>
            <a:prstGeom prst="rect">
              <a:avLst/>
            </a:prstGeom>
            <a:noFill/>
          </p:spPr>
          <p:txBody>
            <a:bodyPr wrap="none" rtlCol="0">
              <a:spAutoFit/>
            </a:bodyPr>
            <a:lstStyle/>
            <a:p>
              <a:pPr>
                <a:defRPr/>
              </a:pPr>
              <a:r>
                <a:rPr lang="en-US" sz="1467" b="1" kern="0" dirty="0">
                  <a:solidFill>
                    <a:srgbClr val="FF0000"/>
                  </a:solidFill>
                  <a:latin typeface="Arial" charset="0"/>
                  <a:ea typeface="ＭＳ Ｐゴシック" pitchFamily="34" charset="-128"/>
                  <a:cs typeface="Arial" charset="0"/>
                </a:rPr>
                <a:t>IBM Model Asset Exchange</a:t>
              </a:r>
            </a:p>
          </p:txBody>
        </p:sp>
        <p:sp>
          <p:nvSpPr>
            <p:cNvPr id="23" name="TextBox 34">
              <a:extLst>
                <a:ext uri="{FF2B5EF4-FFF2-40B4-BE49-F238E27FC236}">
                  <a16:creationId xmlns:a16="http://schemas.microsoft.com/office/drawing/2014/main" id="{E358EDE9-45E3-DB48-ACFA-E1F48FB6EF7C}"/>
                </a:ext>
              </a:extLst>
            </p:cNvPr>
            <p:cNvSpPr txBox="1"/>
            <p:nvPr/>
          </p:nvSpPr>
          <p:spPr>
            <a:xfrm>
              <a:off x="6520631" y="4144219"/>
              <a:ext cx="915155" cy="23857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pPr>
              <a:r>
                <a:rPr lang="en-US" sz="1467" b="0" kern="0" dirty="0">
                  <a:solidFill>
                    <a:schemeClr val="tx1">
                      <a:lumMod val="50000"/>
                      <a:lumOff val="50000"/>
                    </a:schemeClr>
                  </a:solidFill>
                  <a:latin typeface="Arial" charset="0"/>
                  <a:ea typeface="Arial" charset="0"/>
                  <a:cs typeface="Arial" charset="0"/>
                </a:rPr>
                <a:t>Tensor Flow</a:t>
              </a:r>
            </a:p>
          </p:txBody>
        </p:sp>
        <p:sp>
          <p:nvSpPr>
            <p:cNvPr id="25" name="TextBox 34">
              <a:extLst>
                <a:ext uri="{FF2B5EF4-FFF2-40B4-BE49-F238E27FC236}">
                  <a16:creationId xmlns:a16="http://schemas.microsoft.com/office/drawing/2014/main" id="{C406FE89-9CD6-4647-88B0-EA36CC24F2D7}"/>
                </a:ext>
              </a:extLst>
            </p:cNvPr>
            <p:cNvSpPr txBox="1"/>
            <p:nvPr/>
          </p:nvSpPr>
          <p:spPr>
            <a:xfrm>
              <a:off x="6520631" y="3848139"/>
              <a:ext cx="1732686" cy="23857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1467" kern="0" dirty="0">
                  <a:solidFill>
                    <a:srgbClr val="FF0000"/>
                  </a:solidFill>
                  <a:latin typeface="Arial" charset="0"/>
                  <a:cs typeface="Arial" charset="0"/>
                </a:rPr>
                <a:t>Modeling Human Poses</a:t>
              </a:r>
            </a:p>
          </p:txBody>
        </p:sp>
        <p:sp>
          <p:nvSpPr>
            <p:cNvPr id="26" name="TextBox 25">
              <a:extLst>
                <a:ext uri="{FF2B5EF4-FFF2-40B4-BE49-F238E27FC236}">
                  <a16:creationId xmlns:a16="http://schemas.microsoft.com/office/drawing/2014/main" id="{030744B9-85C8-4042-94C8-06BBCA94700D}"/>
                </a:ext>
              </a:extLst>
            </p:cNvPr>
            <p:cNvSpPr txBox="1"/>
            <p:nvPr/>
          </p:nvSpPr>
          <p:spPr>
            <a:xfrm>
              <a:off x="6520631" y="4417070"/>
              <a:ext cx="1815642" cy="23857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pPr>
              <a:r>
                <a:rPr lang="en-US" sz="1467" b="0" kern="0" dirty="0">
                  <a:solidFill>
                    <a:schemeClr val="tx1">
                      <a:lumMod val="50000"/>
                      <a:lumOff val="50000"/>
                    </a:schemeClr>
                  </a:solidFill>
                  <a:latin typeface="Arial" charset="0"/>
                  <a:ea typeface="Arial" charset="0"/>
                  <a:cs typeface="Arial" charset="0"/>
                </a:rPr>
                <a:t>How does OpenShift help?</a:t>
              </a:r>
            </a:p>
          </p:txBody>
        </p:sp>
        <p:sp>
          <p:nvSpPr>
            <p:cNvPr id="27" name="TextBox 34">
              <a:extLst>
                <a:ext uri="{FF2B5EF4-FFF2-40B4-BE49-F238E27FC236}">
                  <a16:creationId xmlns:a16="http://schemas.microsoft.com/office/drawing/2014/main" id="{F403287E-20FB-2B4E-ABBB-ADC4C6383231}"/>
                </a:ext>
              </a:extLst>
            </p:cNvPr>
            <p:cNvSpPr txBox="1"/>
            <p:nvPr/>
          </p:nvSpPr>
          <p:spPr>
            <a:xfrm>
              <a:off x="6520631" y="3566642"/>
              <a:ext cx="1363595" cy="23857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1467" b="0" kern="0" dirty="0">
                  <a:solidFill>
                    <a:schemeClr val="tx1">
                      <a:lumMod val="50000"/>
                      <a:lumOff val="50000"/>
                    </a:schemeClr>
                  </a:solidFill>
                  <a:latin typeface="Arial" charset="0"/>
                  <a:cs typeface="Arial" charset="0"/>
                </a:rPr>
                <a:t>Using IBM CODAIT</a:t>
              </a:r>
            </a:p>
          </p:txBody>
        </p:sp>
        <p:pic>
          <p:nvPicPr>
            <p:cNvPr id="28" name="Picture 27">
              <a:extLst>
                <a:ext uri="{FF2B5EF4-FFF2-40B4-BE49-F238E27FC236}">
                  <a16:creationId xmlns:a16="http://schemas.microsoft.com/office/drawing/2014/main" id="{098D9382-24F2-F343-80A3-7DDEABC48F7A}"/>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269830" y="3281614"/>
              <a:ext cx="268848" cy="268848"/>
            </a:xfrm>
            <a:prstGeom prst="rect">
              <a:avLst/>
            </a:prstGeom>
          </p:spPr>
        </p:pic>
        <p:pic>
          <p:nvPicPr>
            <p:cNvPr id="29" name="Picture 28">
              <a:extLst>
                <a:ext uri="{FF2B5EF4-FFF2-40B4-BE49-F238E27FC236}">
                  <a16:creationId xmlns:a16="http://schemas.microsoft.com/office/drawing/2014/main" id="{5A272283-91BA-8545-B255-902DEBDF067E}"/>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10735" y="4463163"/>
              <a:ext cx="207984" cy="207984"/>
            </a:xfrm>
            <a:prstGeom prst="rect">
              <a:avLst/>
            </a:prstGeom>
          </p:spPr>
        </p:pic>
        <p:pic>
          <p:nvPicPr>
            <p:cNvPr id="30" name="Picture 29">
              <a:extLst>
                <a:ext uri="{FF2B5EF4-FFF2-40B4-BE49-F238E27FC236}">
                  <a16:creationId xmlns:a16="http://schemas.microsoft.com/office/drawing/2014/main" id="{70301DEE-FAF5-CE41-82DD-E9F5D3F9C208}"/>
                </a:ext>
              </a:extLst>
            </p:cNvPr>
            <p:cNvPicPr>
              <a:picLocks noChangeAspect="1"/>
            </p:cNvPicPr>
            <p:nvPr/>
          </p:nvPicPr>
          <p:blipFill>
            <a:blip r:embed="rId7">
              <a:duotone>
                <a:prstClr val="black"/>
                <a:srgbClr val="FF0000">
                  <a:tint val="45000"/>
                  <a:satMod val="400000"/>
                </a:srgbClr>
              </a:duotone>
            </a:blip>
            <a:stretch>
              <a:fillRect/>
            </a:stretch>
          </p:blipFill>
          <p:spPr>
            <a:xfrm>
              <a:off x="6270153" y="3858628"/>
              <a:ext cx="249018" cy="249018"/>
            </a:xfrm>
            <a:prstGeom prst="rect">
              <a:avLst/>
            </a:prstGeom>
          </p:spPr>
        </p:pic>
        <p:sp>
          <p:nvSpPr>
            <p:cNvPr id="31" name="TextBox 35">
              <a:extLst>
                <a:ext uri="{FF2B5EF4-FFF2-40B4-BE49-F238E27FC236}">
                  <a16:creationId xmlns:a16="http://schemas.microsoft.com/office/drawing/2014/main" id="{F1E7C6ED-9756-8B4C-96AD-D363D37EE55C}"/>
                </a:ext>
              </a:extLst>
            </p:cNvPr>
            <p:cNvSpPr txBox="1"/>
            <p:nvPr/>
          </p:nvSpPr>
          <p:spPr>
            <a:xfrm>
              <a:off x="6518719" y="3274905"/>
              <a:ext cx="1518685" cy="23857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1467" b="0" kern="0" dirty="0">
                  <a:solidFill>
                    <a:schemeClr val="tx1">
                      <a:lumMod val="50000"/>
                      <a:lumOff val="50000"/>
                    </a:schemeClr>
                  </a:solidFill>
                  <a:latin typeface="Arial" charset="0"/>
                  <a:cs typeface="Arial" charset="0"/>
                </a:rPr>
                <a:t>Technical Introduction</a:t>
              </a:r>
            </a:p>
          </p:txBody>
        </p:sp>
        <p:pic>
          <p:nvPicPr>
            <p:cNvPr id="32" name="Picture 31">
              <a:extLst>
                <a:ext uri="{FF2B5EF4-FFF2-40B4-BE49-F238E27FC236}">
                  <a16:creationId xmlns:a16="http://schemas.microsoft.com/office/drawing/2014/main" id="{4A4230EF-0A55-EC46-B121-581D52173F51}"/>
                </a:ext>
              </a:extLst>
            </p:cNvPr>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87568" y="3587943"/>
              <a:ext cx="214187" cy="214187"/>
            </a:xfrm>
            <a:prstGeom prst="rect">
              <a:avLst/>
            </a:prstGeom>
          </p:spPr>
        </p:pic>
      </p:grpSp>
    </p:spTree>
    <p:extLst>
      <p:ext uri="{BB962C8B-B14F-4D97-AF65-F5344CB8AC3E}">
        <p14:creationId xmlns:p14="http://schemas.microsoft.com/office/powerpoint/2010/main" val="500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AEC7A1-FDAB-C544-AEA1-C0195116F44A}"/>
              </a:ext>
            </a:extLst>
          </p:cNvPr>
          <p:cNvSpPr>
            <a:spLocks noGrp="1"/>
          </p:cNvSpPr>
          <p:nvPr>
            <p:ph type="title"/>
          </p:nvPr>
        </p:nvSpPr>
        <p:spPr>
          <a:xfrm>
            <a:off x="764949" y="3499076"/>
            <a:ext cx="6053558" cy="2424774"/>
          </a:xfrm>
        </p:spPr>
        <p:txBody>
          <a:bodyPr>
            <a:normAutofit/>
          </a:bodyPr>
          <a:lstStyle/>
          <a:p>
            <a:r>
              <a:rPr lang="en-US" b="1" dirty="0">
                <a:solidFill>
                  <a:srgbClr val="FFFFFF"/>
                </a:solidFill>
              </a:rPr>
              <a:t>Exploring deployable models</a:t>
            </a:r>
            <a:br>
              <a:rPr lang="en-US" b="1" dirty="0">
                <a:solidFill>
                  <a:srgbClr val="FFFFFF"/>
                </a:solidFill>
              </a:rPr>
            </a:br>
            <a:endParaRPr lang="en-US" dirty="0">
              <a:solidFill>
                <a:srgbClr val="FFFFFF"/>
              </a:solidFill>
            </a:endParaRPr>
          </a:p>
        </p:txBody>
      </p:sp>
      <p:sp>
        <p:nvSpPr>
          <p:cNvPr id="6" name="Slide Number Placeholder 5">
            <a:extLst>
              <a:ext uri="{FF2B5EF4-FFF2-40B4-BE49-F238E27FC236}">
                <a16:creationId xmlns:a16="http://schemas.microsoft.com/office/drawing/2014/main" id="{5549BA49-CCE3-B941-B975-C32F171C5160}"/>
              </a:ext>
            </a:extLst>
          </p:cNvPr>
          <p:cNvSpPr>
            <a:spLocks noGrp="1"/>
          </p:cNvSpPr>
          <p:nvPr>
            <p:ph type="sldNum" sz="quarter" idx="12"/>
          </p:nvPr>
        </p:nvSpPr>
        <p:spPr>
          <a:xfrm>
            <a:off x="804672" y="603504"/>
            <a:ext cx="548640" cy="548640"/>
          </a:xfrm>
          <a:prstGeom prst="ellipse">
            <a:avLst/>
          </a:prstGeom>
          <a:solidFill>
            <a:srgbClr val="7F7F7F"/>
          </a:solidFill>
        </p:spPr>
        <p:txBody>
          <a:bodyPr>
            <a:normAutofit/>
          </a:bodyPr>
          <a:lstStyle/>
          <a:p>
            <a:pPr algn="ctr">
              <a:spcAft>
                <a:spcPts val="600"/>
              </a:spcAft>
            </a:pPr>
            <a:fld id="{0DDA350D-A59E-DD49-8196-D6BEE6FF4A53}" type="slidenum">
              <a:rPr lang="en-US" sz="1500">
                <a:solidFill>
                  <a:srgbClr val="FFFFFF"/>
                </a:solidFill>
              </a:rPr>
              <a:pPr algn="ctr">
                <a:spcAft>
                  <a:spcPts val="600"/>
                </a:spcAft>
              </a:pPr>
              <a:t>10</a:t>
            </a:fld>
            <a:endParaRPr lang="en-US" sz="1500">
              <a:solidFill>
                <a:srgbClr val="FFFFFF"/>
              </a:solidFill>
            </a:endParaRPr>
          </a:p>
        </p:txBody>
      </p:sp>
      <p:sp>
        <p:nvSpPr>
          <p:cNvPr id="13" name="Freeform: Shape 12">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7969813-2698-4344-A88B-69AF675362EC}"/>
              </a:ext>
            </a:extLst>
          </p:cNvPr>
          <p:cNvSpPr>
            <a:spLocks noGrp="1"/>
          </p:cNvSpPr>
          <p:nvPr>
            <p:ph sz="half" idx="1"/>
          </p:nvPr>
        </p:nvSpPr>
        <p:spPr>
          <a:xfrm>
            <a:off x="4215161" y="356187"/>
            <a:ext cx="2878409" cy="1792281"/>
          </a:xfrm>
        </p:spPr>
        <p:txBody>
          <a:bodyPr anchor="ctr">
            <a:normAutofit/>
          </a:bodyPr>
          <a:lstStyle/>
          <a:p>
            <a:r>
              <a:rPr lang="en-US" sz="1700"/>
              <a:t>IoT</a:t>
            </a:r>
          </a:p>
          <a:p>
            <a:r>
              <a:rPr lang="en-US" sz="1700"/>
              <a:t>Serverless</a:t>
            </a:r>
          </a:p>
          <a:p>
            <a:r>
              <a:rPr lang="en-US" sz="1700"/>
              <a:t>Object Detection</a:t>
            </a:r>
          </a:p>
          <a:p>
            <a:r>
              <a:rPr lang="en-US" sz="1700"/>
              <a:t>Audio</a:t>
            </a:r>
          </a:p>
          <a:p>
            <a:r>
              <a:rPr lang="en-US" sz="1700"/>
              <a:t>Video</a:t>
            </a:r>
          </a:p>
        </p:txBody>
      </p:sp>
      <p:sp>
        <p:nvSpPr>
          <p:cNvPr id="19" name="Freeform: Shape 18">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501F415D-6CF3-3047-81A6-E4A0CAF5C085}"/>
              </a:ext>
            </a:extLst>
          </p:cNvPr>
          <p:cNvSpPr>
            <a:spLocks noGrp="1"/>
          </p:cNvSpPr>
          <p:nvPr>
            <p:ph sz="half" idx="2"/>
          </p:nvPr>
        </p:nvSpPr>
        <p:spPr>
          <a:xfrm>
            <a:off x="8386139" y="3143438"/>
            <a:ext cx="3474621" cy="2780412"/>
          </a:xfrm>
        </p:spPr>
        <p:txBody>
          <a:bodyPr anchor="ctr">
            <a:normAutofit/>
          </a:bodyPr>
          <a:lstStyle/>
          <a:p>
            <a:r>
              <a:rPr lang="en-US" sz="2000"/>
              <a:t>Posture</a:t>
            </a:r>
          </a:p>
          <a:p>
            <a:r>
              <a:rPr lang="en-US" sz="2000"/>
              <a:t>Yoga Poses</a:t>
            </a:r>
          </a:p>
          <a:p>
            <a:r>
              <a:rPr lang="en-US" sz="2000"/>
              <a:t>Exercise mentoring ( Mirror )</a:t>
            </a:r>
          </a:p>
        </p:txBody>
      </p:sp>
      <p:sp>
        <p:nvSpPr>
          <p:cNvPr id="5" name="Footer Placeholder 4">
            <a:extLst>
              <a:ext uri="{FF2B5EF4-FFF2-40B4-BE49-F238E27FC236}">
                <a16:creationId xmlns:a16="http://schemas.microsoft.com/office/drawing/2014/main" id="{5A044432-8A8C-6247-8D07-0583662F28B7}"/>
              </a:ext>
            </a:extLst>
          </p:cNvPr>
          <p:cNvSpPr>
            <a:spLocks noGrp="1"/>
          </p:cNvSpPr>
          <p:nvPr>
            <p:ph type="ftr" sz="quarter" idx="11"/>
          </p:nvPr>
        </p:nvSpPr>
        <p:spPr>
          <a:xfrm>
            <a:off x="804672" y="6227064"/>
            <a:ext cx="6053558" cy="365125"/>
          </a:xfrm>
        </p:spPr>
        <p:txBody>
          <a:bodyPr>
            <a:normAutofit/>
          </a:bodyPr>
          <a:lstStyle/>
          <a:p>
            <a:pPr algn="l">
              <a:spcAft>
                <a:spcPts val="600"/>
              </a:spcAft>
            </a:pPr>
            <a:r>
              <a:rPr lang="en-US">
                <a:solidFill>
                  <a:srgbClr val="FFFFFF">
                    <a:alpha val="80000"/>
                  </a:srgbClr>
                </a:solidFill>
              </a:rPr>
              <a:t>IBM Artificial Intelligence / CODAIT</a:t>
            </a:r>
          </a:p>
        </p:txBody>
      </p:sp>
    </p:spTree>
    <p:extLst>
      <p:ext uri="{BB962C8B-B14F-4D97-AF65-F5344CB8AC3E}">
        <p14:creationId xmlns:p14="http://schemas.microsoft.com/office/powerpoint/2010/main" val="3041096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10">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5F05BC7A-A480-564C-A150-C9EAF1C2BC0B}"/>
              </a:ext>
            </a:extLst>
          </p:cNvPr>
          <p:cNvSpPr>
            <a:spLocks noGrp="1"/>
          </p:cNvSpPr>
          <p:nvPr>
            <p:ph type="title"/>
          </p:nvPr>
        </p:nvSpPr>
        <p:spPr>
          <a:xfrm>
            <a:off x="888631" y="4760132"/>
            <a:ext cx="3947420" cy="1777829"/>
          </a:xfrm>
        </p:spPr>
        <p:txBody>
          <a:bodyPr vert="horz" lIns="91440" tIns="45720" rIns="91440" bIns="45720" rtlCol="0" anchor="ctr">
            <a:normAutofit/>
          </a:bodyPr>
          <a:lstStyle/>
          <a:p>
            <a:r>
              <a:rPr lang="en-US" sz="4000" kern="1200" dirty="0">
                <a:solidFill>
                  <a:schemeClr val="tx1"/>
                </a:solidFill>
                <a:latin typeface="+mj-lt"/>
                <a:ea typeface="+mj-ea"/>
                <a:cs typeface="+mj-cs"/>
              </a:rPr>
              <a:t>Image Recognition</a:t>
            </a:r>
          </a:p>
        </p:txBody>
      </p:sp>
      <p:sp>
        <p:nvSpPr>
          <p:cNvPr id="34" name="Freeform: Shape 33">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0546796A-7524-2748-97ED-C6F0989EA43A}"/>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0DDA350D-A59E-DD49-8196-D6BEE6FF4A53}" type="slidenum">
              <a:rPr lang="en-US">
                <a:solidFill>
                  <a:srgbClr val="898989"/>
                </a:solidFill>
              </a:rPr>
              <a:pPr>
                <a:spcAft>
                  <a:spcPts val="600"/>
                </a:spcAft>
              </a:pPr>
              <a:t>11</a:t>
            </a:fld>
            <a:endParaRPr lang="en-US">
              <a:solidFill>
                <a:srgbClr val="898989"/>
              </a:solidFill>
            </a:endParaRPr>
          </a:p>
        </p:txBody>
      </p:sp>
      <p:pic>
        <p:nvPicPr>
          <p:cNvPr id="6" name="Picture 5">
            <a:extLst>
              <a:ext uri="{FF2B5EF4-FFF2-40B4-BE49-F238E27FC236}">
                <a16:creationId xmlns:a16="http://schemas.microsoft.com/office/drawing/2014/main" id="{09B68D56-978A-D14A-831A-16AE57BB8213}"/>
              </a:ext>
            </a:extLst>
          </p:cNvPr>
          <p:cNvPicPr>
            <a:picLocks noChangeAspect="1"/>
          </p:cNvPicPr>
          <p:nvPr/>
        </p:nvPicPr>
        <p:blipFill>
          <a:blip r:embed="rId3"/>
          <a:stretch>
            <a:fillRect/>
          </a:stretch>
        </p:blipFill>
        <p:spPr>
          <a:xfrm>
            <a:off x="643467" y="837180"/>
            <a:ext cx="10914060" cy="3028650"/>
          </a:xfrm>
          <a:prstGeom prst="rect">
            <a:avLst/>
          </a:prstGeom>
        </p:spPr>
      </p:pic>
      <p:sp>
        <p:nvSpPr>
          <p:cNvPr id="3" name="Footer Placeholder 2">
            <a:extLst>
              <a:ext uri="{FF2B5EF4-FFF2-40B4-BE49-F238E27FC236}">
                <a16:creationId xmlns:a16="http://schemas.microsoft.com/office/drawing/2014/main" id="{9C4B0DEA-D28F-3D41-AB68-E5CB7E7C7556}"/>
              </a:ext>
            </a:extLst>
          </p:cNvPr>
          <p:cNvSpPr>
            <a:spLocks noGrp="1"/>
          </p:cNvSpPr>
          <p:nvPr>
            <p:ph type="ftr" sz="quarter" idx="11"/>
          </p:nvPr>
        </p:nvSpPr>
        <p:spPr>
          <a:xfrm>
            <a:off x="1341120" y="4055364"/>
            <a:ext cx="9509760" cy="320040"/>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IBM Artificial Intelligence / CODAIT</a:t>
            </a:r>
          </a:p>
        </p:txBody>
      </p:sp>
      <p:sp>
        <p:nvSpPr>
          <p:cNvPr id="5" name="TextBox 4">
            <a:extLst>
              <a:ext uri="{FF2B5EF4-FFF2-40B4-BE49-F238E27FC236}">
                <a16:creationId xmlns:a16="http://schemas.microsoft.com/office/drawing/2014/main" id="{F8AAE3FE-D153-204D-98BA-8464E59D07A9}"/>
              </a:ext>
            </a:extLst>
          </p:cNvPr>
          <p:cNvSpPr txBox="1"/>
          <p:nvPr/>
        </p:nvSpPr>
        <p:spPr>
          <a:xfrm>
            <a:off x="4113603" y="4767661"/>
            <a:ext cx="6281873" cy="1980712"/>
          </a:xfrm>
          <a:prstGeom prst="rect">
            <a:avLst/>
          </a:prstGeom>
        </p:spPr>
        <p:txBody>
          <a:bodyPr vert="horz" lIns="91440" tIns="45720" rIns="91440" bIns="45720" rtlCol="0" anchor="ctr">
            <a:normAutofit/>
          </a:bodyPr>
          <a:lstStyle/>
          <a:p>
            <a:pPr>
              <a:lnSpc>
                <a:spcPct val="90000"/>
              </a:lnSpc>
              <a:spcAft>
                <a:spcPts val="600"/>
              </a:spcAft>
            </a:pPr>
            <a:r>
              <a:rPr lang="en-US" sz="900" dirty="0"/>
              <a:t>COCO – Common Objects in </a:t>
            </a:r>
            <a:r>
              <a:rPr lang="en-US" sz="900" dirty="0" err="1"/>
              <a:t>Contect</a:t>
            </a:r>
            <a:endParaRPr lang="en-US" sz="900" dirty="0"/>
          </a:p>
          <a:p>
            <a:pPr>
              <a:lnSpc>
                <a:spcPct val="90000"/>
              </a:lnSpc>
              <a:spcAft>
                <a:spcPts val="600"/>
              </a:spcAft>
            </a:pPr>
            <a:r>
              <a:rPr lang="en-US" sz="900" dirty="0">
                <a:solidFill>
                  <a:srgbClr val="FFFF00"/>
                </a:solidFill>
                <a:hlinkClick r:id="rId4">
                  <a:extLst>
                    <a:ext uri="{A12FA001-AC4F-418D-AE19-62706E023703}">
                      <ahyp:hlinkClr xmlns:ahyp="http://schemas.microsoft.com/office/drawing/2018/hyperlinkcolor" val="tx"/>
                    </a:ext>
                  </a:extLst>
                </a:hlinkClick>
              </a:rPr>
              <a:t>http://cocodataset.org/#explore</a:t>
            </a:r>
            <a:endParaRPr lang="en-US" sz="900" dirty="0">
              <a:solidFill>
                <a:srgbClr val="FFFF00"/>
              </a:solidFill>
            </a:endParaRPr>
          </a:p>
          <a:p>
            <a:pPr>
              <a:lnSpc>
                <a:spcPct val="90000"/>
              </a:lnSpc>
              <a:spcAft>
                <a:spcPts val="600"/>
              </a:spcAft>
            </a:pPr>
            <a:endParaRPr lang="en-US" sz="900" dirty="0"/>
          </a:p>
          <a:p>
            <a:pPr>
              <a:lnSpc>
                <a:spcPct val="90000"/>
              </a:lnSpc>
              <a:spcAft>
                <a:spcPts val="600"/>
              </a:spcAft>
            </a:pPr>
            <a:r>
              <a:rPr lang="en-US" sz="900" dirty="0"/>
              <a:t>Deformable Convolutional Networks - </a:t>
            </a:r>
            <a:r>
              <a:rPr lang="en-US" sz="900" dirty="0" err="1"/>
              <a:t>Jifeng</a:t>
            </a:r>
            <a:r>
              <a:rPr lang="en-US" sz="900" dirty="0"/>
              <a:t> Dai et al</a:t>
            </a:r>
          </a:p>
          <a:p>
            <a:pPr>
              <a:lnSpc>
                <a:spcPct val="90000"/>
              </a:lnSpc>
              <a:spcAft>
                <a:spcPts val="600"/>
              </a:spcAft>
            </a:pPr>
            <a:r>
              <a:rPr lang="en-US" sz="900" dirty="0">
                <a:solidFill>
                  <a:srgbClr val="FFFF00"/>
                </a:solidFill>
                <a:hlinkClick r:id="rId5">
                  <a:extLst>
                    <a:ext uri="{A12FA001-AC4F-418D-AE19-62706E023703}">
                      <ahyp:hlinkClr xmlns:ahyp="http://schemas.microsoft.com/office/drawing/2018/hyperlinkcolor" val="tx"/>
                    </a:ext>
                  </a:extLst>
                </a:hlinkClick>
              </a:rPr>
              <a:t>http://presentations.cocodataset.org/COCO17-Detect-MSRA.pdf</a:t>
            </a:r>
            <a:endParaRPr lang="en-US" sz="900" dirty="0">
              <a:solidFill>
                <a:srgbClr val="FFFF00"/>
              </a:solidFill>
            </a:endParaRPr>
          </a:p>
          <a:p>
            <a:pPr>
              <a:lnSpc>
                <a:spcPct val="90000"/>
              </a:lnSpc>
              <a:spcAft>
                <a:spcPts val="600"/>
              </a:spcAft>
            </a:pPr>
            <a:endParaRPr lang="en-US" sz="900" dirty="0"/>
          </a:p>
          <a:p>
            <a:pPr>
              <a:lnSpc>
                <a:spcPct val="90000"/>
              </a:lnSpc>
              <a:spcAft>
                <a:spcPts val="600"/>
              </a:spcAft>
            </a:pPr>
            <a:r>
              <a:rPr lang="en-US" sz="900" dirty="0"/>
              <a:t>Pattern Analysis Statistical Modelling and Computational Learning (PASCAL2) </a:t>
            </a:r>
          </a:p>
          <a:p>
            <a:pPr>
              <a:lnSpc>
                <a:spcPct val="90000"/>
              </a:lnSpc>
              <a:spcAft>
                <a:spcPts val="600"/>
              </a:spcAft>
            </a:pPr>
            <a:r>
              <a:rPr lang="en-US" sz="900" dirty="0">
                <a:solidFill>
                  <a:srgbClr val="FFFF00"/>
                </a:solidFill>
                <a:hlinkClick r:id="rId6">
                  <a:extLst>
                    <a:ext uri="{A12FA001-AC4F-418D-AE19-62706E023703}">
                      <ahyp:hlinkClr xmlns:ahyp="http://schemas.microsoft.com/office/drawing/2018/hyperlinkcolor" val="tx"/>
                    </a:ext>
                  </a:extLst>
                </a:hlinkClick>
              </a:rPr>
              <a:t>http://host.robots.ox.ac.uk/pascal/VOC/voc2012/</a:t>
            </a:r>
            <a:endParaRPr lang="en-US" sz="900" dirty="0">
              <a:solidFill>
                <a:srgbClr val="FFFF00"/>
              </a:solidFill>
            </a:endParaRPr>
          </a:p>
          <a:p>
            <a:pPr indent="-228600">
              <a:lnSpc>
                <a:spcPct val="90000"/>
              </a:lnSpc>
              <a:spcAft>
                <a:spcPts val="600"/>
              </a:spcAft>
              <a:buFont typeface="Arial" panose="020B0604020202020204" pitchFamily="34" charset="0"/>
              <a:buChar char="•"/>
            </a:pPr>
            <a:endParaRPr lang="en-US" sz="900" dirty="0"/>
          </a:p>
          <a:p>
            <a:pPr indent="-228600">
              <a:lnSpc>
                <a:spcPct val="90000"/>
              </a:lnSpc>
              <a:spcAft>
                <a:spcPts val="600"/>
              </a:spcAft>
              <a:buFont typeface="Arial" panose="020B0604020202020204" pitchFamily="34" charset="0"/>
              <a:buChar char="•"/>
            </a:pPr>
            <a:endParaRPr lang="en-US" sz="900" dirty="0"/>
          </a:p>
        </p:txBody>
      </p:sp>
    </p:spTree>
    <p:extLst>
      <p:ext uri="{BB962C8B-B14F-4D97-AF65-F5344CB8AC3E}">
        <p14:creationId xmlns:p14="http://schemas.microsoft.com/office/powerpoint/2010/main" val="384299584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DF611-3234-8F45-A49F-EC845E3ACDB5}"/>
              </a:ext>
            </a:extLst>
          </p:cNvPr>
          <p:cNvSpPr>
            <a:spLocks noGrp="1"/>
          </p:cNvSpPr>
          <p:nvPr>
            <p:ph type="title"/>
          </p:nvPr>
        </p:nvSpPr>
        <p:spPr/>
        <p:txBody>
          <a:bodyPr/>
          <a:lstStyle/>
          <a:p>
            <a:r>
              <a:rPr lang="en-US" dirty="0"/>
              <a:t>Lab 1 – Image Classifier to OpenShift3</a:t>
            </a:r>
          </a:p>
        </p:txBody>
      </p:sp>
      <p:sp>
        <p:nvSpPr>
          <p:cNvPr id="3" name="Footer Placeholder 2">
            <a:extLst>
              <a:ext uri="{FF2B5EF4-FFF2-40B4-BE49-F238E27FC236}">
                <a16:creationId xmlns:a16="http://schemas.microsoft.com/office/drawing/2014/main" id="{099C7DDD-0A44-C14B-A293-02B17D752419}"/>
              </a:ext>
            </a:extLst>
          </p:cNvPr>
          <p:cNvSpPr>
            <a:spLocks noGrp="1"/>
          </p:cNvSpPr>
          <p:nvPr>
            <p:ph type="ftr" sz="quarter" idx="11"/>
          </p:nvPr>
        </p:nvSpPr>
        <p:spPr/>
        <p:txBody>
          <a:bodyPr/>
          <a:lstStyle/>
          <a:p>
            <a:r>
              <a:rPr lang="en-US"/>
              <a:t>IBM Artificial Intelligence / CODAIT</a:t>
            </a:r>
          </a:p>
        </p:txBody>
      </p:sp>
      <p:sp>
        <p:nvSpPr>
          <p:cNvPr id="4" name="Slide Number Placeholder 3">
            <a:extLst>
              <a:ext uri="{FF2B5EF4-FFF2-40B4-BE49-F238E27FC236}">
                <a16:creationId xmlns:a16="http://schemas.microsoft.com/office/drawing/2014/main" id="{92F7F07C-34E5-6342-90C9-4C20B48A66B9}"/>
              </a:ext>
            </a:extLst>
          </p:cNvPr>
          <p:cNvSpPr>
            <a:spLocks noGrp="1"/>
          </p:cNvSpPr>
          <p:nvPr>
            <p:ph type="sldNum" sz="quarter" idx="12"/>
          </p:nvPr>
        </p:nvSpPr>
        <p:spPr/>
        <p:txBody>
          <a:bodyPr/>
          <a:lstStyle/>
          <a:p>
            <a:fld id="{0DDA350D-A59E-DD49-8196-D6BEE6FF4A53}" type="slidenum">
              <a:rPr lang="en-US" smtClean="0"/>
              <a:t>12</a:t>
            </a:fld>
            <a:endParaRPr lang="en-US"/>
          </a:p>
        </p:txBody>
      </p:sp>
      <p:sp>
        <p:nvSpPr>
          <p:cNvPr id="5" name="TextBox 4">
            <a:extLst>
              <a:ext uri="{FF2B5EF4-FFF2-40B4-BE49-F238E27FC236}">
                <a16:creationId xmlns:a16="http://schemas.microsoft.com/office/drawing/2014/main" id="{D60C2D41-35A4-6241-B03A-A90A94F894DA}"/>
              </a:ext>
            </a:extLst>
          </p:cNvPr>
          <p:cNvSpPr txBox="1"/>
          <p:nvPr/>
        </p:nvSpPr>
        <p:spPr>
          <a:xfrm>
            <a:off x="3404382" y="2926080"/>
            <a:ext cx="6261971" cy="369332"/>
          </a:xfrm>
          <a:prstGeom prst="rect">
            <a:avLst/>
          </a:prstGeom>
          <a:noFill/>
        </p:spPr>
        <p:txBody>
          <a:bodyPr wrap="none" rtlCol="0">
            <a:spAutoFit/>
          </a:bodyPr>
          <a:lstStyle/>
          <a:p>
            <a:r>
              <a:rPr lang="en-US" dirty="0">
                <a:hlinkClick r:id="rId2"/>
              </a:rPr>
              <a:t>https://</a:t>
            </a:r>
            <a:r>
              <a:rPr lang="en-US" dirty="0" err="1">
                <a:hlinkClick r:id="rId2"/>
              </a:rPr>
              <a:t>developer.ibm.com</a:t>
            </a:r>
            <a:r>
              <a:rPr lang="en-US" dirty="0">
                <a:hlinkClick r:id="rId2"/>
              </a:rPr>
              <a:t>/series/create-model-asset-exchange/</a:t>
            </a:r>
            <a:endParaRPr lang="en-US" dirty="0"/>
          </a:p>
        </p:txBody>
      </p:sp>
    </p:spTree>
    <p:extLst>
      <p:ext uri="{BB962C8B-B14F-4D97-AF65-F5344CB8AC3E}">
        <p14:creationId xmlns:p14="http://schemas.microsoft.com/office/powerpoint/2010/main" val="1082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7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1026" name="Picture 2" descr="Image classification process">
            <a:extLst>
              <a:ext uri="{FF2B5EF4-FFF2-40B4-BE49-F238E27FC236}">
                <a16:creationId xmlns:a16="http://schemas.microsoft.com/office/drawing/2014/main" id="{7C8B4B3B-0D3D-DB43-AF2D-75D854A04B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63578" y="1817695"/>
            <a:ext cx="9664846" cy="304442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626A266B-EEBF-6E48-9C2A-F3A6FD0018D7}"/>
              </a:ext>
            </a:extLst>
          </p:cNvPr>
          <p:cNvSpPr>
            <a:spLocks noGrp="1"/>
          </p:cNvSpPr>
          <p:nvPr>
            <p:ph type="ftr" sz="quarter" idx="11"/>
          </p:nvPr>
        </p:nvSpPr>
        <p:spPr>
          <a:xfrm>
            <a:off x="795528" y="6382512"/>
            <a:ext cx="6757416" cy="320040"/>
          </a:xfrm>
        </p:spPr>
        <p:txBody>
          <a:bodyPr>
            <a:normAutofit/>
          </a:bodyPr>
          <a:lstStyle/>
          <a:p>
            <a:pPr algn="l">
              <a:spcAft>
                <a:spcPts val="600"/>
              </a:spcAft>
            </a:pPr>
            <a:r>
              <a:rPr lang="en-US"/>
              <a:t>IBM Artificial Intelligence / CODAIT</a:t>
            </a:r>
          </a:p>
        </p:txBody>
      </p:sp>
      <p:sp>
        <p:nvSpPr>
          <p:cNvPr id="3" name="Slide Number Placeholder 2">
            <a:extLst>
              <a:ext uri="{FF2B5EF4-FFF2-40B4-BE49-F238E27FC236}">
                <a16:creationId xmlns:a16="http://schemas.microsoft.com/office/drawing/2014/main" id="{6FC4755F-01A4-574E-AAA1-2E29357F51D2}"/>
              </a:ext>
            </a:extLst>
          </p:cNvPr>
          <p:cNvSpPr>
            <a:spLocks noGrp="1"/>
          </p:cNvSpPr>
          <p:nvPr>
            <p:ph type="sldNum" sz="quarter" idx="12"/>
          </p:nvPr>
        </p:nvSpPr>
        <p:spPr>
          <a:xfrm>
            <a:off x="10707624" y="6382512"/>
            <a:ext cx="685800" cy="320040"/>
          </a:xfrm>
        </p:spPr>
        <p:txBody>
          <a:bodyPr>
            <a:normAutofit/>
          </a:bodyPr>
          <a:lstStyle/>
          <a:p>
            <a:pPr>
              <a:spcAft>
                <a:spcPts val="600"/>
              </a:spcAft>
            </a:pPr>
            <a:fld id="{0DDA350D-A59E-DD49-8196-D6BEE6FF4A53}" type="slidenum">
              <a:rPr lang="en-US" smtClean="0"/>
              <a:pPr>
                <a:spcAft>
                  <a:spcPts val="600"/>
                </a:spcAft>
              </a:pPr>
              <a:t>13</a:t>
            </a:fld>
            <a:endParaRPr lang="en-US"/>
          </a:p>
        </p:txBody>
      </p:sp>
    </p:spTree>
    <p:extLst>
      <p:ext uri="{BB962C8B-B14F-4D97-AF65-F5344CB8AC3E}">
        <p14:creationId xmlns:p14="http://schemas.microsoft.com/office/powerpoint/2010/main" val="273451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Shape 12">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14">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3C31EF31-1ADE-BD46-B769-6AB34C7692ED}"/>
              </a:ext>
            </a:extLst>
          </p:cNvPr>
          <p:cNvSpPr txBox="1"/>
          <p:nvPr/>
        </p:nvSpPr>
        <p:spPr>
          <a:xfrm>
            <a:off x="880281" y="2961564"/>
            <a:ext cx="5124734" cy="326863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FFFF00"/>
                </a:solidFill>
                <a:latin typeface="+mj-lt"/>
                <a:ea typeface="+mj-ea"/>
                <a:cs typeface="+mj-cs"/>
                <a:hlinkClick r:id="rId3">
                  <a:extLst>
                    <a:ext uri="{A12FA001-AC4F-418D-AE19-62706E023703}">
                      <ahyp:hlinkClr xmlns:ahyp="http://schemas.microsoft.com/office/drawing/2018/hyperlinkcolor" val="tx"/>
                    </a:ext>
                  </a:extLst>
                </a:hlinkClick>
              </a:rPr>
              <a:t>`A neural network is a function that learns the expected output for a given input from training </a:t>
            </a:r>
            <a:r>
              <a:rPr lang="en-US" sz="4000" kern="1200" dirty="0" err="1">
                <a:solidFill>
                  <a:srgbClr val="FFFF00"/>
                </a:solidFill>
                <a:latin typeface="+mj-lt"/>
                <a:ea typeface="+mj-ea"/>
                <a:cs typeface="+mj-cs"/>
                <a:hlinkClick r:id="rId3">
                  <a:extLst>
                    <a:ext uri="{A12FA001-AC4F-418D-AE19-62706E023703}">
                      <ahyp:hlinkClr xmlns:ahyp="http://schemas.microsoft.com/office/drawing/2018/hyperlinkcolor" val="tx"/>
                    </a:ext>
                  </a:extLst>
                </a:hlinkClick>
              </a:rPr>
              <a:t>datasets</a:t>
            </a:r>
            <a:r>
              <a:rPr lang="en-US" sz="4000" kern="1200" dirty="0" err="1">
                <a:solidFill>
                  <a:srgbClr val="FFFF00"/>
                </a:solidFill>
                <a:latin typeface="+mj-lt"/>
                <a:ea typeface="+mj-ea"/>
                <a:cs typeface="+mj-cs"/>
              </a:rPr>
              <a:t>`</a:t>
            </a:r>
            <a:endParaRPr lang="en-US" sz="4000" kern="1200" dirty="0">
              <a:solidFill>
                <a:srgbClr val="FFFF00"/>
              </a:solidFill>
              <a:latin typeface="+mj-lt"/>
              <a:ea typeface="+mj-ea"/>
              <a:cs typeface="+mj-cs"/>
            </a:endParaRPr>
          </a:p>
        </p:txBody>
      </p:sp>
      <p:grpSp>
        <p:nvGrpSpPr>
          <p:cNvPr id="17" name="Group 16">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18"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9"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a:extLst>
              <a:ext uri="{FF2B5EF4-FFF2-40B4-BE49-F238E27FC236}">
                <a16:creationId xmlns:a16="http://schemas.microsoft.com/office/drawing/2014/main" id="{68890716-FDCF-5A4C-905B-6BC0256EDAF4}"/>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IBM Artificial Intelligence / CODAIT</a:t>
            </a:r>
          </a:p>
        </p:txBody>
      </p:sp>
      <p:sp>
        <p:nvSpPr>
          <p:cNvPr id="3" name="Slide Number Placeholder 2">
            <a:extLst>
              <a:ext uri="{FF2B5EF4-FFF2-40B4-BE49-F238E27FC236}">
                <a16:creationId xmlns:a16="http://schemas.microsoft.com/office/drawing/2014/main" id="{D6C60FAB-EC24-7A47-A00D-517B42A5708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0DDA350D-A59E-DD49-8196-D6BEE6FF4A53}" type="slidenum">
              <a:rPr lang="en-US">
                <a:solidFill>
                  <a:schemeClr val="bg1"/>
                </a:solidFill>
              </a:rPr>
              <a:pPr algn="ctr">
                <a:spcAft>
                  <a:spcPts val="600"/>
                </a:spcAft>
              </a:pPr>
              <a:t>14</a:t>
            </a:fld>
            <a:endParaRPr lang="en-US">
              <a:solidFill>
                <a:schemeClr val="bg1"/>
              </a:solidFill>
            </a:endParaRPr>
          </a:p>
        </p:txBody>
      </p:sp>
      <p:sp>
        <p:nvSpPr>
          <p:cNvPr id="5" name="TextBox 4">
            <a:extLst>
              <a:ext uri="{FF2B5EF4-FFF2-40B4-BE49-F238E27FC236}">
                <a16:creationId xmlns:a16="http://schemas.microsoft.com/office/drawing/2014/main" id="{4775C8B7-AD75-F041-A057-DDE97991ED0F}"/>
              </a:ext>
            </a:extLst>
          </p:cNvPr>
          <p:cNvSpPr txBox="1"/>
          <p:nvPr/>
        </p:nvSpPr>
        <p:spPr>
          <a:xfrm>
            <a:off x="6643048" y="1734569"/>
            <a:ext cx="1715085" cy="369332"/>
          </a:xfrm>
          <a:prstGeom prst="rect">
            <a:avLst/>
          </a:prstGeom>
          <a:noFill/>
        </p:spPr>
        <p:txBody>
          <a:bodyPr wrap="none" rtlCol="0">
            <a:spAutoFit/>
          </a:bodyPr>
          <a:lstStyle/>
          <a:p>
            <a:r>
              <a:rPr lang="en-US" dirty="0">
                <a:solidFill>
                  <a:srgbClr val="FFFF00"/>
                </a:solidFill>
              </a:rPr>
              <a:t>predictive mode</a:t>
            </a:r>
          </a:p>
        </p:txBody>
      </p:sp>
      <p:pic>
        <p:nvPicPr>
          <p:cNvPr id="6" name="Picture 5">
            <a:extLst>
              <a:ext uri="{FF2B5EF4-FFF2-40B4-BE49-F238E27FC236}">
                <a16:creationId xmlns:a16="http://schemas.microsoft.com/office/drawing/2014/main" id="{B37BF240-6258-CA40-AD10-8D2525453A05}"/>
              </a:ext>
            </a:extLst>
          </p:cNvPr>
          <p:cNvPicPr>
            <a:picLocks noChangeAspect="1"/>
          </p:cNvPicPr>
          <p:nvPr/>
        </p:nvPicPr>
        <p:blipFill>
          <a:blip r:embed="rId4"/>
          <a:stretch>
            <a:fillRect/>
          </a:stretch>
        </p:blipFill>
        <p:spPr>
          <a:xfrm>
            <a:off x="8017642" y="3237817"/>
            <a:ext cx="2936747" cy="1637301"/>
          </a:xfrm>
          <a:prstGeom prst="rect">
            <a:avLst/>
          </a:prstGeom>
        </p:spPr>
      </p:pic>
      <p:sp>
        <p:nvSpPr>
          <p:cNvPr id="7" name="TextBox 6">
            <a:extLst>
              <a:ext uri="{FF2B5EF4-FFF2-40B4-BE49-F238E27FC236}">
                <a16:creationId xmlns:a16="http://schemas.microsoft.com/office/drawing/2014/main" id="{FBAE50F2-6C3E-CE4E-916D-590C9861A68E}"/>
              </a:ext>
            </a:extLst>
          </p:cNvPr>
          <p:cNvSpPr txBox="1"/>
          <p:nvPr/>
        </p:nvSpPr>
        <p:spPr>
          <a:xfrm>
            <a:off x="4060776" y="6274601"/>
            <a:ext cx="3169457" cy="215444"/>
          </a:xfrm>
          <a:prstGeom prst="rect">
            <a:avLst/>
          </a:prstGeom>
          <a:noFill/>
        </p:spPr>
        <p:txBody>
          <a:bodyPr wrap="none" rtlCol="0">
            <a:spAutoFit/>
          </a:bodyPr>
          <a:lstStyle/>
          <a:p>
            <a:r>
              <a:rPr lang="en-US" sz="800" dirty="0">
                <a:solidFill>
                  <a:srgbClr val="C5DD67"/>
                </a:solidFill>
                <a:latin typeface="IBM Plex Mono" panose="020B0509050000000000" pitchFamily="49" charset="77"/>
              </a:rPr>
              <a:t>https://</a:t>
            </a:r>
            <a:r>
              <a:rPr lang="en-US" sz="800" dirty="0" err="1">
                <a:solidFill>
                  <a:srgbClr val="C5DD67"/>
                </a:solidFill>
                <a:latin typeface="IBM Plex Mono" panose="020B0509050000000000" pitchFamily="49" charset="77"/>
              </a:rPr>
              <a:t>marutitech.com</a:t>
            </a:r>
            <a:r>
              <a:rPr lang="en-US" sz="800" dirty="0">
                <a:solidFill>
                  <a:srgbClr val="C5DD67"/>
                </a:solidFill>
                <a:latin typeface="IBM Plex Mono" panose="020B0509050000000000" pitchFamily="49" charset="77"/>
              </a:rPr>
              <a:t>/working-image-recognition/</a:t>
            </a:r>
          </a:p>
        </p:txBody>
      </p:sp>
    </p:spTree>
    <p:extLst>
      <p:ext uri="{BB962C8B-B14F-4D97-AF65-F5344CB8AC3E}">
        <p14:creationId xmlns:p14="http://schemas.microsoft.com/office/powerpoint/2010/main" val="4064967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2" name="Footer Placeholder 1">
            <a:extLst>
              <a:ext uri="{FF2B5EF4-FFF2-40B4-BE49-F238E27FC236}">
                <a16:creationId xmlns:a16="http://schemas.microsoft.com/office/drawing/2014/main" id="{AA2F3FE7-3366-7345-94AB-1506D176FEE2}"/>
              </a:ext>
            </a:extLst>
          </p:cNvPr>
          <p:cNvSpPr>
            <a:spLocks noGrp="1"/>
          </p:cNvSpPr>
          <p:nvPr>
            <p:ph type="ftr" sz="quarter" idx="11"/>
          </p:nvPr>
        </p:nvSpPr>
        <p:spPr>
          <a:xfrm>
            <a:off x="795528" y="6382512"/>
            <a:ext cx="6757416" cy="320040"/>
          </a:xfrm>
        </p:spPr>
        <p:txBody>
          <a:bodyPr>
            <a:normAutofit/>
          </a:bodyPr>
          <a:lstStyle/>
          <a:p>
            <a:pPr algn="l">
              <a:spcAft>
                <a:spcPts val="600"/>
              </a:spcAft>
            </a:pPr>
            <a:r>
              <a:rPr lang="en-US"/>
              <a:t>IBM Artificial Intelligence / CODAIT</a:t>
            </a:r>
          </a:p>
        </p:txBody>
      </p:sp>
      <p:sp>
        <p:nvSpPr>
          <p:cNvPr id="3" name="Slide Number Placeholder 2">
            <a:extLst>
              <a:ext uri="{FF2B5EF4-FFF2-40B4-BE49-F238E27FC236}">
                <a16:creationId xmlns:a16="http://schemas.microsoft.com/office/drawing/2014/main" id="{2ABCEB9F-FAFF-B147-A3D2-9B2B1EE4F5AC}"/>
              </a:ext>
            </a:extLst>
          </p:cNvPr>
          <p:cNvSpPr>
            <a:spLocks noGrp="1"/>
          </p:cNvSpPr>
          <p:nvPr>
            <p:ph type="sldNum" sz="quarter" idx="12"/>
          </p:nvPr>
        </p:nvSpPr>
        <p:spPr>
          <a:xfrm>
            <a:off x="10707624" y="6382512"/>
            <a:ext cx="685800" cy="320040"/>
          </a:xfrm>
        </p:spPr>
        <p:txBody>
          <a:bodyPr>
            <a:normAutofit/>
          </a:bodyPr>
          <a:lstStyle/>
          <a:p>
            <a:pPr>
              <a:spcAft>
                <a:spcPts val="600"/>
              </a:spcAft>
            </a:pPr>
            <a:fld id="{0DDA350D-A59E-DD49-8196-D6BEE6FF4A53}" type="slidenum">
              <a:rPr lang="en-US" smtClean="0"/>
              <a:pPr>
                <a:spcAft>
                  <a:spcPts val="600"/>
                </a:spcAft>
              </a:pPr>
              <a:t>15</a:t>
            </a:fld>
            <a:endParaRPr lang="en-US"/>
          </a:p>
        </p:txBody>
      </p:sp>
    </p:spTree>
    <p:extLst>
      <p:ext uri="{BB962C8B-B14F-4D97-AF65-F5344CB8AC3E}">
        <p14:creationId xmlns:p14="http://schemas.microsoft.com/office/powerpoint/2010/main" val="4140528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7F0E505-1399-F54A-B360-57D7F4F65A39}"/>
              </a:ext>
            </a:extLst>
          </p:cNvPr>
          <p:cNvSpPr>
            <a:spLocks noGrp="1"/>
          </p:cNvSpPr>
          <p:nvPr>
            <p:ph type="ftr" sz="quarter" idx="11"/>
          </p:nvPr>
        </p:nvSpPr>
        <p:spPr/>
        <p:txBody>
          <a:bodyPr/>
          <a:lstStyle/>
          <a:p>
            <a:r>
              <a:rPr lang="en-US" dirty="0"/>
              <a:t>IBM Artificial Intelligence / CODAIT</a:t>
            </a:r>
          </a:p>
        </p:txBody>
      </p:sp>
      <p:sp>
        <p:nvSpPr>
          <p:cNvPr id="3" name="Slide Number Placeholder 2">
            <a:extLst>
              <a:ext uri="{FF2B5EF4-FFF2-40B4-BE49-F238E27FC236}">
                <a16:creationId xmlns:a16="http://schemas.microsoft.com/office/drawing/2014/main" id="{A028BF52-2B62-404A-BD7B-9E9256463599}"/>
              </a:ext>
            </a:extLst>
          </p:cNvPr>
          <p:cNvSpPr>
            <a:spLocks noGrp="1"/>
          </p:cNvSpPr>
          <p:nvPr>
            <p:ph type="sldNum" sz="quarter" idx="12"/>
          </p:nvPr>
        </p:nvSpPr>
        <p:spPr/>
        <p:txBody>
          <a:bodyPr/>
          <a:lstStyle/>
          <a:p>
            <a:fld id="{0DDA350D-A59E-DD49-8196-D6BEE6FF4A53}" type="slidenum">
              <a:rPr lang="en-US" smtClean="0"/>
              <a:t>16</a:t>
            </a:fld>
            <a:endParaRPr lang="en-US"/>
          </a:p>
        </p:txBody>
      </p:sp>
      <p:pic>
        <p:nvPicPr>
          <p:cNvPr id="4" name="Picture 3" descr="A screenshot of a cell phone&#10;&#10;Description automatically generated">
            <a:extLst>
              <a:ext uri="{FF2B5EF4-FFF2-40B4-BE49-F238E27FC236}">
                <a16:creationId xmlns:a16="http://schemas.microsoft.com/office/drawing/2014/main" id="{BD3152B0-F9D4-A143-BFBD-3679C41AB765}"/>
              </a:ext>
            </a:extLst>
          </p:cNvPr>
          <p:cNvPicPr>
            <a:picLocks noChangeAspect="1"/>
          </p:cNvPicPr>
          <p:nvPr/>
        </p:nvPicPr>
        <p:blipFill>
          <a:blip r:embed="rId3"/>
          <a:stretch>
            <a:fillRect/>
          </a:stretch>
        </p:blipFill>
        <p:spPr>
          <a:xfrm>
            <a:off x="1052814" y="793937"/>
            <a:ext cx="8764007" cy="4623013"/>
          </a:xfrm>
          <a:prstGeom prst="rect">
            <a:avLst/>
          </a:prstGeom>
        </p:spPr>
      </p:pic>
      <p:sp>
        <p:nvSpPr>
          <p:cNvPr id="5" name="Rectangle 4">
            <a:extLst>
              <a:ext uri="{FF2B5EF4-FFF2-40B4-BE49-F238E27FC236}">
                <a16:creationId xmlns:a16="http://schemas.microsoft.com/office/drawing/2014/main" id="{29998F4E-D36C-EB4C-A1EA-5E24F2B27B3D}"/>
              </a:ext>
            </a:extLst>
          </p:cNvPr>
          <p:cNvSpPr/>
          <p:nvPr/>
        </p:nvSpPr>
        <p:spPr>
          <a:xfrm>
            <a:off x="1275470" y="5568335"/>
            <a:ext cx="9641059" cy="646331"/>
          </a:xfrm>
          <a:prstGeom prst="rect">
            <a:avLst/>
          </a:prstGeom>
        </p:spPr>
        <p:txBody>
          <a:bodyPr wrap="square">
            <a:spAutoFit/>
          </a:bodyPr>
          <a:lstStyle/>
          <a:p>
            <a:r>
              <a:rPr lang="en-US" sz="1200" dirty="0">
                <a:hlinkClick r:id="rId4"/>
              </a:rPr>
              <a:t>https://www.mathworks.com/solutions/deep-learning/features.html?s_eid=PSM_15028</a:t>
            </a:r>
          </a:p>
          <a:p>
            <a:endParaRPr lang="en-US" sz="1200" dirty="0">
              <a:hlinkClick r:id="rId4"/>
            </a:endParaRPr>
          </a:p>
          <a:p>
            <a:r>
              <a:rPr lang="en-US" sz="1200" dirty="0">
                <a:hlinkClick r:id="rId4"/>
              </a:rPr>
              <a:t>https://www.youtube.com/watch?v=3cSjsTKtN9M</a:t>
            </a:r>
            <a:endParaRPr lang="en-US" sz="1200" dirty="0"/>
          </a:p>
        </p:txBody>
      </p:sp>
      <p:sp>
        <p:nvSpPr>
          <p:cNvPr id="6" name="TextBox 5">
            <a:extLst>
              <a:ext uri="{FF2B5EF4-FFF2-40B4-BE49-F238E27FC236}">
                <a16:creationId xmlns:a16="http://schemas.microsoft.com/office/drawing/2014/main" id="{40AC2277-B117-B846-8E8A-8E065350B4D4}"/>
              </a:ext>
            </a:extLst>
          </p:cNvPr>
          <p:cNvSpPr txBox="1"/>
          <p:nvPr/>
        </p:nvSpPr>
        <p:spPr>
          <a:xfrm>
            <a:off x="829994" y="233592"/>
            <a:ext cx="2413931" cy="369332"/>
          </a:xfrm>
          <a:prstGeom prst="rect">
            <a:avLst/>
          </a:prstGeom>
          <a:noFill/>
        </p:spPr>
        <p:txBody>
          <a:bodyPr wrap="none" rtlCol="0">
            <a:spAutoFit/>
          </a:bodyPr>
          <a:lstStyle/>
          <a:p>
            <a:r>
              <a:rPr lang="en-US" dirty="0"/>
              <a:t>MATLAB - MATHWORKS</a:t>
            </a:r>
          </a:p>
        </p:txBody>
      </p:sp>
    </p:spTree>
    <p:extLst>
      <p:ext uri="{BB962C8B-B14F-4D97-AF65-F5344CB8AC3E}">
        <p14:creationId xmlns:p14="http://schemas.microsoft.com/office/powerpoint/2010/main" val="3092173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Shape 43">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road, building, street, riding&#10;&#10;Description automatically generated">
            <a:extLst>
              <a:ext uri="{FF2B5EF4-FFF2-40B4-BE49-F238E27FC236}">
                <a16:creationId xmlns:a16="http://schemas.microsoft.com/office/drawing/2014/main" id="{AD3FBB69-B31D-5440-A280-0634BAADCC80}"/>
              </a:ext>
            </a:extLst>
          </p:cNvPr>
          <p:cNvPicPr>
            <a:picLocks noChangeAspect="1"/>
          </p:cNvPicPr>
          <p:nvPr/>
        </p:nvPicPr>
        <p:blipFill>
          <a:blip r:embed="rId3"/>
          <a:stretch>
            <a:fillRect/>
          </a:stretch>
        </p:blipFill>
        <p:spPr>
          <a:xfrm>
            <a:off x="637376" y="1534519"/>
            <a:ext cx="3343202" cy="2891869"/>
          </a:xfrm>
          <a:prstGeom prst="rect">
            <a:avLst/>
          </a:prstGeom>
        </p:spPr>
      </p:pic>
      <p:sp>
        <p:nvSpPr>
          <p:cNvPr id="46" name="Freeform: Shape 45">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group of people posing for the camera&#10;&#10;Description automatically generated">
            <a:extLst>
              <a:ext uri="{FF2B5EF4-FFF2-40B4-BE49-F238E27FC236}">
                <a16:creationId xmlns:a16="http://schemas.microsoft.com/office/drawing/2014/main" id="{A146B24D-6F76-D942-8525-AA8E3063F2A8}"/>
              </a:ext>
            </a:extLst>
          </p:cNvPr>
          <p:cNvPicPr>
            <a:picLocks noChangeAspect="1"/>
          </p:cNvPicPr>
          <p:nvPr/>
        </p:nvPicPr>
        <p:blipFill>
          <a:blip r:embed="rId4"/>
          <a:stretch>
            <a:fillRect/>
          </a:stretch>
        </p:blipFill>
        <p:spPr>
          <a:xfrm>
            <a:off x="5751995" y="1715030"/>
            <a:ext cx="5607227" cy="3967112"/>
          </a:xfrm>
          <a:prstGeom prst="rect">
            <a:avLst/>
          </a:prstGeom>
        </p:spPr>
      </p:pic>
      <p:sp>
        <p:nvSpPr>
          <p:cNvPr id="2" name="Footer Placeholder 1">
            <a:extLst>
              <a:ext uri="{FF2B5EF4-FFF2-40B4-BE49-F238E27FC236}">
                <a16:creationId xmlns:a16="http://schemas.microsoft.com/office/drawing/2014/main" id="{47DFE53A-480C-5547-BED3-7733CEF8876F}"/>
              </a:ext>
            </a:extLst>
          </p:cNvPr>
          <p:cNvSpPr>
            <a:spLocks noGrp="1"/>
          </p:cNvSpPr>
          <p:nvPr>
            <p:ph type="ftr" sz="quarter" idx="11"/>
          </p:nvPr>
        </p:nvSpPr>
        <p:spPr>
          <a:xfrm>
            <a:off x="795528" y="6382512"/>
            <a:ext cx="6757416" cy="320040"/>
          </a:xfrm>
        </p:spPr>
        <p:txBody>
          <a:bodyPr>
            <a:normAutofit/>
          </a:bodyPr>
          <a:lstStyle/>
          <a:p>
            <a:pPr algn="l">
              <a:spcAft>
                <a:spcPts val="600"/>
              </a:spcAft>
            </a:pPr>
            <a:r>
              <a:rPr lang="en-US"/>
              <a:t>IBM Artificial Intelligence / CODAIT</a:t>
            </a:r>
          </a:p>
        </p:txBody>
      </p:sp>
      <p:sp>
        <p:nvSpPr>
          <p:cNvPr id="3" name="Slide Number Placeholder 2">
            <a:extLst>
              <a:ext uri="{FF2B5EF4-FFF2-40B4-BE49-F238E27FC236}">
                <a16:creationId xmlns:a16="http://schemas.microsoft.com/office/drawing/2014/main" id="{EB6FFA45-5615-C944-9037-48AF7663AA1F}"/>
              </a:ext>
            </a:extLst>
          </p:cNvPr>
          <p:cNvSpPr>
            <a:spLocks noGrp="1"/>
          </p:cNvSpPr>
          <p:nvPr>
            <p:ph type="sldNum" sz="quarter" idx="12"/>
          </p:nvPr>
        </p:nvSpPr>
        <p:spPr>
          <a:xfrm>
            <a:off x="10707624" y="6382512"/>
            <a:ext cx="685800" cy="320040"/>
          </a:xfrm>
          <a:prstGeom prst="ellipse">
            <a:avLst/>
          </a:prstGeom>
        </p:spPr>
        <p:txBody>
          <a:bodyPr>
            <a:normAutofit/>
          </a:bodyPr>
          <a:lstStyle/>
          <a:p>
            <a:pPr>
              <a:lnSpc>
                <a:spcPct val="90000"/>
              </a:lnSpc>
              <a:spcAft>
                <a:spcPts val="600"/>
              </a:spcAft>
            </a:pPr>
            <a:fld id="{0DDA350D-A59E-DD49-8196-D6BEE6FF4A53}" type="slidenum">
              <a:rPr lang="en-US" sz="900"/>
              <a:pPr>
                <a:lnSpc>
                  <a:spcPct val="90000"/>
                </a:lnSpc>
                <a:spcAft>
                  <a:spcPts val="600"/>
                </a:spcAft>
              </a:pPr>
              <a:t>17</a:t>
            </a:fld>
            <a:endParaRPr lang="en-US" sz="900"/>
          </a:p>
        </p:txBody>
      </p:sp>
    </p:spTree>
    <p:extLst>
      <p:ext uri="{BB962C8B-B14F-4D97-AF65-F5344CB8AC3E}">
        <p14:creationId xmlns:p14="http://schemas.microsoft.com/office/powerpoint/2010/main" val="762684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B8EA-850F-A643-8AD2-11BE230A8C17}"/>
              </a:ext>
            </a:extLst>
          </p:cNvPr>
          <p:cNvSpPr>
            <a:spLocks noGrp="1"/>
          </p:cNvSpPr>
          <p:nvPr>
            <p:ph type="title"/>
          </p:nvPr>
        </p:nvSpPr>
        <p:spPr/>
        <p:txBody>
          <a:bodyPr/>
          <a:lstStyle/>
          <a:p>
            <a:r>
              <a:rPr lang="en-US" dirty="0"/>
              <a:t>Resources</a:t>
            </a:r>
          </a:p>
        </p:txBody>
      </p:sp>
      <p:sp>
        <p:nvSpPr>
          <p:cNvPr id="3" name="Footer Placeholder 2">
            <a:extLst>
              <a:ext uri="{FF2B5EF4-FFF2-40B4-BE49-F238E27FC236}">
                <a16:creationId xmlns:a16="http://schemas.microsoft.com/office/drawing/2014/main" id="{52701288-1CD7-8642-890F-B228763153FC}"/>
              </a:ext>
            </a:extLst>
          </p:cNvPr>
          <p:cNvSpPr>
            <a:spLocks noGrp="1"/>
          </p:cNvSpPr>
          <p:nvPr>
            <p:ph type="ftr" sz="quarter" idx="11"/>
          </p:nvPr>
        </p:nvSpPr>
        <p:spPr/>
        <p:txBody>
          <a:bodyPr/>
          <a:lstStyle/>
          <a:p>
            <a:r>
              <a:rPr lang="en-US"/>
              <a:t>IBM Artificial Intelligence / CODAIT</a:t>
            </a:r>
          </a:p>
        </p:txBody>
      </p:sp>
      <p:sp>
        <p:nvSpPr>
          <p:cNvPr id="4" name="Slide Number Placeholder 3">
            <a:extLst>
              <a:ext uri="{FF2B5EF4-FFF2-40B4-BE49-F238E27FC236}">
                <a16:creationId xmlns:a16="http://schemas.microsoft.com/office/drawing/2014/main" id="{78C5DAD8-1F62-8346-B4A7-00C1735BE62F}"/>
              </a:ext>
            </a:extLst>
          </p:cNvPr>
          <p:cNvSpPr>
            <a:spLocks noGrp="1"/>
          </p:cNvSpPr>
          <p:nvPr>
            <p:ph type="sldNum" sz="quarter" idx="12"/>
          </p:nvPr>
        </p:nvSpPr>
        <p:spPr/>
        <p:txBody>
          <a:bodyPr/>
          <a:lstStyle/>
          <a:p>
            <a:fld id="{0DDA350D-A59E-DD49-8196-D6BEE6FF4A53}" type="slidenum">
              <a:rPr lang="en-US" smtClean="0"/>
              <a:t>18</a:t>
            </a:fld>
            <a:endParaRPr lang="en-US"/>
          </a:p>
        </p:txBody>
      </p:sp>
      <p:sp>
        <p:nvSpPr>
          <p:cNvPr id="5" name="TextBox 4">
            <a:extLst>
              <a:ext uri="{FF2B5EF4-FFF2-40B4-BE49-F238E27FC236}">
                <a16:creationId xmlns:a16="http://schemas.microsoft.com/office/drawing/2014/main" id="{35FDA66B-8991-6B49-96A6-AB3DB9145C50}"/>
              </a:ext>
            </a:extLst>
          </p:cNvPr>
          <p:cNvSpPr txBox="1"/>
          <p:nvPr/>
        </p:nvSpPr>
        <p:spPr>
          <a:xfrm>
            <a:off x="2278966" y="2391508"/>
            <a:ext cx="5556739" cy="1754326"/>
          </a:xfrm>
          <a:prstGeom prst="rect">
            <a:avLst/>
          </a:prstGeom>
          <a:noFill/>
        </p:spPr>
        <p:txBody>
          <a:bodyPr wrap="square" rtlCol="0">
            <a:spAutoFit/>
          </a:bodyPr>
          <a:lstStyle/>
          <a:p>
            <a:r>
              <a:rPr lang="en-US" dirty="0">
                <a:hlinkClick r:id="rId3"/>
              </a:rPr>
              <a:t>https://www.tensorflow.org/</a:t>
            </a:r>
            <a:endParaRPr lang="en-US" dirty="0"/>
          </a:p>
          <a:p>
            <a:endParaRPr lang="en-US" dirty="0"/>
          </a:p>
          <a:p>
            <a:r>
              <a:rPr lang="en-US" dirty="0">
                <a:hlinkClick r:id="rId4"/>
              </a:rPr>
              <a:t>https://keras.io/</a:t>
            </a:r>
            <a:endParaRPr lang="en-US" dirty="0"/>
          </a:p>
          <a:p>
            <a:endParaRPr lang="en-US" dirty="0"/>
          </a:p>
          <a:p>
            <a:endParaRPr lang="en-US" dirty="0"/>
          </a:p>
          <a:p>
            <a:r>
              <a:rPr lang="en-US" dirty="0">
                <a:hlinkClick r:id="rId5"/>
              </a:rPr>
              <a:t>https://</a:t>
            </a:r>
            <a:r>
              <a:rPr lang="en-US" dirty="0" err="1">
                <a:hlinkClick r:id="rId5"/>
              </a:rPr>
              <a:t>marutitech.com</a:t>
            </a:r>
            <a:r>
              <a:rPr lang="en-US" dirty="0">
                <a:hlinkClick r:id="rId5"/>
              </a:rPr>
              <a:t>/working-image-recognition/</a:t>
            </a:r>
            <a:endParaRPr lang="en-US" dirty="0"/>
          </a:p>
        </p:txBody>
      </p:sp>
    </p:spTree>
    <p:extLst>
      <p:ext uri="{BB962C8B-B14F-4D97-AF65-F5344CB8AC3E}">
        <p14:creationId xmlns:p14="http://schemas.microsoft.com/office/powerpoint/2010/main" val="1219028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Thank you</a:t>
            </a:r>
          </a:p>
          <a:p>
            <a:endParaRPr lang="en-US" dirty="0"/>
          </a:p>
        </p:txBody>
      </p:sp>
      <p:sp>
        <p:nvSpPr>
          <p:cNvPr id="7" name="Text Placeholder 6"/>
          <p:cNvSpPr>
            <a:spLocks noGrp="1"/>
          </p:cNvSpPr>
          <p:nvPr>
            <p:ph type="body" sz="quarter" idx="11"/>
          </p:nvPr>
        </p:nvSpPr>
        <p:spPr/>
        <p:txBody>
          <a:bodyPr/>
          <a:lstStyle/>
          <a:p>
            <a:endParaRPr lang="en-US" dirty="0"/>
          </a:p>
          <a:p>
            <a:r>
              <a:rPr lang="en-US" dirty="0"/>
              <a:t>Grant Steinfeld</a:t>
            </a:r>
          </a:p>
          <a:p>
            <a:r>
              <a:rPr lang="en-US" dirty="0"/>
              <a:t>@</a:t>
            </a:r>
            <a:r>
              <a:rPr lang="en-US" dirty="0" err="1"/>
              <a:t>gsteinfeld</a:t>
            </a:r>
            <a:endParaRPr lang="en-US" dirty="0"/>
          </a:p>
          <a:p>
            <a:endParaRPr lang="en-US" dirty="0"/>
          </a:p>
        </p:txBody>
      </p:sp>
      <p:sp>
        <p:nvSpPr>
          <p:cNvPr id="8" name="TextBox 7"/>
          <p:cNvSpPr txBox="1">
            <a:spLocks noChangeArrowheads="1"/>
          </p:cNvSpPr>
          <p:nvPr/>
        </p:nvSpPr>
        <p:spPr bwMode="auto">
          <a:xfrm>
            <a:off x="158156" y="3321555"/>
            <a:ext cx="3128433" cy="1117935"/>
          </a:xfrm>
          <a:prstGeom prst="rect">
            <a:avLst/>
          </a:prstGeom>
          <a:noFill/>
          <a:ln w="9525">
            <a:noFill/>
            <a:miter lim="800000"/>
            <a:headEnd/>
            <a:tailEnd/>
          </a:ln>
        </p:spPr>
        <p:txBody>
          <a:bodyPr wrap="square">
            <a:spAutoFit/>
          </a:bodyPr>
          <a:lstStyle/>
          <a:p>
            <a:r>
              <a:rPr lang="en-US" sz="1333" dirty="0">
                <a:solidFill>
                  <a:srgbClr val="F9FAF9"/>
                </a:solidFill>
                <a:latin typeface="Arial" charset="0"/>
                <a:cs typeface="Arial" charset="0"/>
              </a:rPr>
              <a:t>www.ibm.com/blockchain</a:t>
            </a:r>
          </a:p>
          <a:p>
            <a:endParaRPr lang="en-US" sz="1333" dirty="0">
              <a:solidFill>
                <a:srgbClr val="F9FAF9"/>
              </a:solidFill>
              <a:latin typeface="Arial" charset="0"/>
              <a:cs typeface="Arial" charset="0"/>
            </a:endParaRPr>
          </a:p>
          <a:p>
            <a:r>
              <a:rPr lang="en-US" sz="1333" dirty="0">
                <a:solidFill>
                  <a:srgbClr val="F9FAF9"/>
                </a:solidFill>
                <a:latin typeface="Arial" charset="0"/>
                <a:cs typeface="Arial" charset="0"/>
              </a:rPr>
              <a:t>developer.ibm.com/blockchain</a:t>
            </a:r>
          </a:p>
          <a:p>
            <a:endParaRPr lang="en-US" sz="1333" dirty="0">
              <a:solidFill>
                <a:srgbClr val="F9FAF9"/>
              </a:solidFill>
              <a:latin typeface="Arial" charset="0"/>
              <a:cs typeface="Arial" charset="0"/>
            </a:endParaRPr>
          </a:p>
          <a:p>
            <a:r>
              <a:rPr lang="en-US" sz="1333" dirty="0">
                <a:solidFill>
                  <a:srgbClr val="F9FAF9"/>
                </a:solidFill>
                <a:latin typeface="Arial" charset="0"/>
                <a:cs typeface="Arial" charset="0"/>
              </a:rPr>
              <a:t>www.hyperledger.org</a:t>
            </a:r>
            <a:endParaRPr lang="en-US" sz="1333" dirty="0">
              <a:solidFill>
                <a:srgbClr val="FFFFFF"/>
              </a:solidFill>
              <a:latin typeface="Arial" charset="0"/>
              <a:cs typeface="Arial" charset="0"/>
            </a:endParaRPr>
          </a:p>
        </p:txBody>
      </p:sp>
      <p:sp>
        <p:nvSpPr>
          <p:cNvPr id="9" name="TextBox 8"/>
          <p:cNvSpPr txBox="1"/>
          <p:nvPr/>
        </p:nvSpPr>
        <p:spPr>
          <a:xfrm>
            <a:off x="186267" y="5151875"/>
            <a:ext cx="7193101" cy="1528175"/>
          </a:xfrm>
          <a:prstGeom prst="rect">
            <a:avLst/>
          </a:prstGeom>
          <a:noFill/>
        </p:spPr>
        <p:txBody>
          <a:bodyPr wrap="square" rtlCol="0">
            <a:spAutoFit/>
          </a:bodyPr>
          <a:lstStyle/>
          <a:p>
            <a:pPr>
              <a:defRPr/>
            </a:pPr>
            <a:r>
              <a:rPr lang="en-US" sz="1333" dirty="0">
                <a:solidFill>
                  <a:prstClr val="white"/>
                </a:solidFill>
                <a:latin typeface="Arial" charset="0"/>
                <a:ea typeface="Arial" charset="0"/>
                <a:cs typeface="Arial" charset="0"/>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3649937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56701ED-0545-5744-8ED1-6DA73DE5F30B}"/>
              </a:ext>
            </a:extLst>
          </p:cNvPr>
          <p:cNvSpPr txBox="1"/>
          <p:nvPr/>
        </p:nvSpPr>
        <p:spPr>
          <a:xfrm>
            <a:off x="7180028" y="3376123"/>
            <a:ext cx="4515147" cy="1529232"/>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400" kern="1200">
                <a:solidFill>
                  <a:schemeClr val="tx1"/>
                </a:solidFill>
                <a:latin typeface="+mj-lt"/>
                <a:ea typeface="+mj-ea"/>
                <a:cs typeface="+mj-cs"/>
              </a:rPr>
              <a:t>Computer</a:t>
            </a:r>
          </a:p>
          <a:p>
            <a:pPr algn="r">
              <a:lnSpc>
                <a:spcPct val="90000"/>
              </a:lnSpc>
              <a:spcBef>
                <a:spcPct val="0"/>
              </a:spcBef>
              <a:spcAft>
                <a:spcPts val="600"/>
              </a:spcAft>
            </a:pPr>
            <a:r>
              <a:rPr lang="en-US" sz="4400" kern="1200">
                <a:solidFill>
                  <a:schemeClr val="tx1"/>
                </a:solidFill>
                <a:latin typeface="+mj-lt"/>
                <a:ea typeface="+mj-ea"/>
                <a:cs typeface="+mj-cs"/>
              </a:rPr>
              <a:t>Vision(CV)</a:t>
            </a:r>
          </a:p>
        </p:txBody>
      </p:sp>
      <p:sp>
        <p:nvSpPr>
          <p:cNvPr id="2" name="Footer Placeholder 1">
            <a:extLst>
              <a:ext uri="{FF2B5EF4-FFF2-40B4-BE49-F238E27FC236}">
                <a16:creationId xmlns:a16="http://schemas.microsoft.com/office/drawing/2014/main" id="{53940A3E-9192-C947-9FF6-9FD83E5AAD41}"/>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defRPr/>
            </a:pPr>
            <a:r>
              <a:rPr lang="en-US" sz="1100" kern="1200">
                <a:solidFill>
                  <a:schemeClr val="tx1">
                    <a:alpha val="80000"/>
                  </a:schemeClr>
                </a:solidFill>
                <a:latin typeface="+mn-lt"/>
                <a:ea typeface="+mn-ea"/>
                <a:cs typeface="+mn-cs"/>
              </a:rPr>
              <a:t>IBM Artificial Intelligence / CODAIT</a:t>
            </a:r>
          </a:p>
        </p:txBody>
      </p:sp>
      <p:pic>
        <p:nvPicPr>
          <p:cNvPr id="5" name="Picture 4" descr="A person riding a motorcycle posing for the camera&#10;&#10;Description automatically generated">
            <a:extLst>
              <a:ext uri="{FF2B5EF4-FFF2-40B4-BE49-F238E27FC236}">
                <a16:creationId xmlns:a16="http://schemas.microsoft.com/office/drawing/2014/main" id="{37E83651-E553-5C48-ABCB-ED1A4789BB30}"/>
              </a:ext>
            </a:extLst>
          </p:cNvPr>
          <p:cNvPicPr>
            <a:picLocks noChangeAspect="1"/>
          </p:cNvPicPr>
          <p:nvPr/>
        </p:nvPicPr>
        <p:blipFill rotWithShape="1">
          <a:blip r:embed="rId3"/>
          <a:srcRect r="-5" b="14598"/>
          <a:stretch/>
        </p:blipFill>
        <p:spPr>
          <a:xfrm>
            <a:off x="5538033" y="793315"/>
            <a:ext cx="2888477" cy="2529942"/>
          </a:xfrm>
          <a:custGeom>
            <a:avLst/>
            <a:gdLst/>
            <a:ahLst/>
            <a:cxnLst/>
            <a:rect l="l" t="t" r="r" b="b"/>
            <a:pathLst>
              <a:path w="2298408" h="2013116">
                <a:moveTo>
                  <a:pt x="655742" y="0"/>
                </a:moveTo>
                <a:cubicBezTo>
                  <a:pt x="1644875" y="0"/>
                  <a:pt x="1644875" y="0"/>
                  <a:pt x="1644875" y="0"/>
                </a:cubicBezTo>
                <a:cubicBezTo>
                  <a:pt x="1694920" y="0"/>
                  <a:pt x="1759685" y="34910"/>
                  <a:pt x="1786179" y="78547"/>
                </a:cubicBezTo>
                <a:cubicBezTo>
                  <a:pt x="2280745" y="925103"/>
                  <a:pt x="2280745" y="925103"/>
                  <a:pt x="2280745" y="925103"/>
                </a:cubicBezTo>
                <a:cubicBezTo>
                  <a:pt x="2304296" y="971649"/>
                  <a:pt x="2304296" y="1041468"/>
                  <a:pt x="2280745" y="1088014"/>
                </a:cubicBezTo>
                <a:cubicBezTo>
                  <a:pt x="1786179" y="1934570"/>
                  <a:pt x="1786179" y="1934570"/>
                  <a:pt x="1786179" y="1934570"/>
                </a:cubicBezTo>
                <a:cubicBezTo>
                  <a:pt x="1759685" y="1978207"/>
                  <a:pt x="1694920" y="2013116"/>
                  <a:pt x="1644875" y="2013116"/>
                </a:cubicBezTo>
                <a:lnTo>
                  <a:pt x="655742" y="2013116"/>
                </a:lnTo>
                <a:cubicBezTo>
                  <a:pt x="602753" y="2013116"/>
                  <a:pt x="537989" y="1978207"/>
                  <a:pt x="514438" y="1934570"/>
                </a:cubicBezTo>
                <a:cubicBezTo>
                  <a:pt x="19872" y="1088014"/>
                  <a:pt x="19872" y="1088014"/>
                  <a:pt x="19872" y="1088014"/>
                </a:cubicBezTo>
                <a:cubicBezTo>
                  <a:pt x="-6623" y="1041468"/>
                  <a:pt x="-6623" y="971649"/>
                  <a:pt x="19872" y="925103"/>
                </a:cubicBezTo>
                <a:cubicBezTo>
                  <a:pt x="514438" y="78547"/>
                  <a:pt x="514438" y="78547"/>
                  <a:pt x="514438" y="78547"/>
                </a:cubicBezTo>
                <a:cubicBezTo>
                  <a:pt x="537989" y="34910"/>
                  <a:pt x="602753" y="0"/>
                  <a:pt x="655742" y="0"/>
                </a:cubicBezTo>
                <a:close/>
              </a:path>
            </a:pathLst>
          </a:custGeom>
        </p:spPr>
      </p:pic>
      <p:pic>
        <p:nvPicPr>
          <p:cNvPr id="9" name="Picture 8" descr="A picture containing grass, building, window, giraffe&#10;&#10;Description automatically generated">
            <a:extLst>
              <a:ext uri="{FF2B5EF4-FFF2-40B4-BE49-F238E27FC236}">
                <a16:creationId xmlns:a16="http://schemas.microsoft.com/office/drawing/2014/main" id="{77D2F652-322A-7543-A416-F2D6E38C68BB}"/>
              </a:ext>
            </a:extLst>
          </p:cNvPr>
          <p:cNvPicPr>
            <a:picLocks noChangeAspect="1"/>
          </p:cNvPicPr>
          <p:nvPr/>
        </p:nvPicPr>
        <p:blipFill rotWithShape="1">
          <a:blip r:embed="rId4"/>
          <a:srcRect l="2901" r="17881" b="-1"/>
          <a:stretch/>
        </p:blipFill>
        <p:spPr>
          <a:xfrm>
            <a:off x="-2191" y="10"/>
            <a:ext cx="7678763" cy="6857990"/>
          </a:xfrm>
          <a:custGeom>
            <a:avLst/>
            <a:gdLst/>
            <a:ahLst/>
            <a:cxnLst/>
            <a:rect l="l" t="t" r="r" b="b"/>
            <a:pathLst>
              <a:path w="7678763"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3" name="Slide Number Placeholder 2">
            <a:extLst>
              <a:ext uri="{FF2B5EF4-FFF2-40B4-BE49-F238E27FC236}">
                <a16:creationId xmlns:a16="http://schemas.microsoft.com/office/drawing/2014/main" id="{75868F22-B31C-0849-990C-AE1F25EE5EC0}"/>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defRPr/>
            </a:pPr>
            <a:fld id="{0DDA350D-A59E-DD49-8196-D6BEE6FF4A53}" type="slidenum">
              <a:rPr lang="en-US">
                <a:solidFill>
                  <a:schemeClr val="bg1"/>
                </a:solidFill>
              </a:rPr>
              <a:pPr algn="ctr">
                <a:spcAft>
                  <a:spcPts val="600"/>
                </a:spcAft>
                <a:defRPr/>
              </a:pPr>
              <a:t>2</a:t>
            </a:fld>
            <a:endParaRPr lang="en-US">
              <a:solidFill>
                <a:schemeClr val="bg1"/>
              </a:solidFill>
            </a:endParaRPr>
          </a:p>
        </p:txBody>
      </p:sp>
    </p:spTree>
    <p:extLst>
      <p:ext uri="{BB962C8B-B14F-4D97-AF65-F5344CB8AC3E}">
        <p14:creationId xmlns:p14="http://schemas.microsoft.com/office/powerpoint/2010/main" val="2769280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4370E8-F614-314A-B9F7-837B1CA79786}"/>
              </a:ext>
            </a:extLst>
          </p:cNvPr>
          <p:cNvSpPr>
            <a:spLocks noGrp="1"/>
          </p:cNvSpPr>
          <p:nvPr>
            <p:ph type="sldNum" sz="quarter" idx="12"/>
          </p:nvPr>
        </p:nvSpPr>
        <p:spPr/>
        <p:txBody>
          <a:bodyPr/>
          <a:lstStyle/>
          <a:p>
            <a:fld id="{08BF69C1-739F-1B47-B5E3-FA651BCAB105}" type="slidenum">
              <a:rPr lang="en-US" smtClean="0"/>
              <a:pPr/>
              <a:t>20</a:t>
            </a:fld>
            <a:endParaRPr lang="en-US" dirty="0"/>
          </a:p>
        </p:txBody>
      </p:sp>
    </p:spTree>
    <p:extLst>
      <p:ext uri="{BB962C8B-B14F-4D97-AF65-F5344CB8AC3E}">
        <p14:creationId xmlns:p14="http://schemas.microsoft.com/office/powerpoint/2010/main" val="3680678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9245A10-7F37-4569-80D2-2F692931E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8">
            <a:extLst>
              <a:ext uri="{FF2B5EF4-FFF2-40B4-BE49-F238E27FC236}">
                <a16:creationId xmlns:a16="http://schemas.microsoft.com/office/drawing/2014/main" id="{9267F70F-11C6-4597-9381-D0D80FC18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498574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91195FD0-884E-624A-A9E8-5D5AD491FF5F}"/>
              </a:ext>
            </a:extLst>
          </p:cNvPr>
          <p:cNvSpPr txBox="1"/>
          <p:nvPr/>
        </p:nvSpPr>
        <p:spPr>
          <a:xfrm>
            <a:off x="7559812" y="2723322"/>
            <a:ext cx="3510355" cy="223673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a:solidFill>
                  <a:srgbClr val="FFFFFF"/>
                </a:solidFill>
                <a:latin typeface="+mj-lt"/>
                <a:ea typeface="+mj-ea"/>
                <a:cs typeface="+mj-cs"/>
              </a:rPr>
              <a:t>Not always perfect!</a:t>
            </a:r>
          </a:p>
        </p:txBody>
      </p:sp>
      <p:sp>
        <p:nvSpPr>
          <p:cNvPr id="26" name="Freeform 5">
            <a:extLst>
              <a:ext uri="{FF2B5EF4-FFF2-40B4-BE49-F238E27FC236}">
                <a16:creationId xmlns:a16="http://schemas.microsoft.com/office/drawing/2014/main" id="{2C20A93E-E407-4683-A405-147DE2613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
            <a:extLst>
              <a:ext uri="{FF2B5EF4-FFF2-40B4-BE49-F238E27FC236}">
                <a16:creationId xmlns:a16="http://schemas.microsoft.com/office/drawing/2014/main" id="{9E8E3DD9-D235-48D9-A0EC-D6817EC84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EA83A145-578D-4A0B-94A7-AEAB2027D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6" name="Picture 15" descr="A view of a house&#10;&#10;Description automatically generated">
            <a:extLst>
              <a:ext uri="{FF2B5EF4-FFF2-40B4-BE49-F238E27FC236}">
                <a16:creationId xmlns:a16="http://schemas.microsoft.com/office/drawing/2014/main" id="{8C6E4628-A96E-224C-B079-C2DC557B99EC}"/>
              </a:ext>
            </a:extLst>
          </p:cNvPr>
          <p:cNvPicPr>
            <a:picLocks noChangeAspect="1"/>
          </p:cNvPicPr>
          <p:nvPr/>
        </p:nvPicPr>
        <p:blipFill rotWithShape="1">
          <a:blip r:embed="rId2"/>
          <a:srcRect r="32" b="-3"/>
          <a:stretch/>
        </p:blipFill>
        <p:spPr>
          <a:xfrm>
            <a:off x="1258859" y="1120046"/>
            <a:ext cx="5635819" cy="3509504"/>
          </a:xfrm>
          <a:prstGeom prst="rect">
            <a:avLst/>
          </a:prstGeom>
        </p:spPr>
      </p:pic>
      <p:sp>
        <p:nvSpPr>
          <p:cNvPr id="2" name="Footer Placeholder 1">
            <a:extLst>
              <a:ext uri="{FF2B5EF4-FFF2-40B4-BE49-F238E27FC236}">
                <a16:creationId xmlns:a16="http://schemas.microsoft.com/office/drawing/2014/main" id="{C6E0F398-7995-884C-9304-1E656A365829}"/>
              </a:ext>
            </a:extLst>
          </p:cNvPr>
          <p:cNvSpPr>
            <a:spLocks noGrp="1"/>
          </p:cNvSpPr>
          <p:nvPr>
            <p:ph type="ftr" sz="quarter" idx="11"/>
          </p:nvPr>
        </p:nvSpPr>
        <p:spPr>
          <a:xfrm>
            <a:off x="795528" y="6382512"/>
            <a:ext cx="6757416" cy="320040"/>
          </a:xfrm>
        </p:spPr>
        <p:txBody>
          <a:bodyPr vert="horz" lIns="91440" tIns="45720" rIns="91440" bIns="45720" rtlCol="0" anchor="ctr">
            <a:normAutofit/>
          </a:bodyPr>
          <a:lstStyle/>
          <a:p>
            <a:pPr algn="l">
              <a:spcAft>
                <a:spcPts val="600"/>
              </a:spcAft>
              <a:defRPr/>
            </a:pPr>
            <a:r>
              <a:rPr lang="en-US" sz="1000" kern="1200">
                <a:solidFill>
                  <a:prstClr val="black">
                    <a:tint val="75000"/>
                  </a:prstClr>
                </a:solidFill>
                <a:latin typeface="Calibri" panose="020F0502020204030204"/>
                <a:ea typeface="+mn-ea"/>
                <a:cs typeface="+mn-cs"/>
              </a:rPr>
              <a:t>IBM Artificial Intelligence / CODAIT</a:t>
            </a:r>
          </a:p>
        </p:txBody>
      </p:sp>
      <p:sp>
        <p:nvSpPr>
          <p:cNvPr id="3" name="Slide Number Placeholder 2">
            <a:extLst>
              <a:ext uri="{FF2B5EF4-FFF2-40B4-BE49-F238E27FC236}">
                <a16:creationId xmlns:a16="http://schemas.microsoft.com/office/drawing/2014/main" id="{4802491F-7E7E-7C4D-BB1C-E77E5293C14C}"/>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defRPr/>
            </a:pPr>
            <a:fld id="{0DDA350D-A59E-DD49-8196-D6BEE6FF4A53}" type="slidenum">
              <a:rPr lang="en-US" sz="1000">
                <a:solidFill>
                  <a:prstClr val="black">
                    <a:tint val="75000"/>
                  </a:prstClr>
                </a:solidFill>
                <a:latin typeface="Calibri" panose="020F0502020204030204"/>
              </a:rPr>
              <a:pPr>
                <a:spcAft>
                  <a:spcPts val="600"/>
                </a:spcAft>
                <a:defRPr/>
              </a:pPr>
              <a:t>3</a:t>
            </a:fld>
            <a:endParaRPr lang="en-US" sz="1000">
              <a:solidFill>
                <a:prstClr val="black">
                  <a:tint val="75000"/>
                </a:prstClr>
              </a:solidFill>
              <a:latin typeface="Calibri" panose="020F0502020204030204"/>
            </a:endParaRPr>
          </a:p>
        </p:txBody>
      </p:sp>
    </p:spTree>
    <p:extLst>
      <p:ext uri="{BB962C8B-B14F-4D97-AF65-F5344CB8AC3E}">
        <p14:creationId xmlns:p14="http://schemas.microsoft.com/office/powerpoint/2010/main" val="3256287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1DEA94-E19D-E842-A2B5-123604355454}"/>
              </a:ext>
            </a:extLst>
          </p:cNvPr>
          <p:cNvSpPr>
            <a:spLocks noGrp="1"/>
          </p:cNvSpPr>
          <p:nvPr>
            <p:ph type="body" sz="quarter" idx="13"/>
          </p:nvPr>
        </p:nvSpPr>
        <p:spPr/>
        <p:txBody>
          <a:bodyPr/>
          <a:lstStyle/>
          <a:p>
            <a:r>
              <a:rPr lang="en-US" b="1" dirty="0">
                <a:solidFill>
                  <a:schemeClr val="accent1">
                    <a:lumMod val="75000"/>
                  </a:schemeClr>
                </a:solidFill>
              </a:rPr>
              <a:t>Login/Sign up =&gt; IBM Cloud Account</a:t>
            </a:r>
          </a:p>
        </p:txBody>
      </p:sp>
      <p:sp>
        <p:nvSpPr>
          <p:cNvPr id="3" name="Text Placeholder 2">
            <a:extLst>
              <a:ext uri="{FF2B5EF4-FFF2-40B4-BE49-F238E27FC236}">
                <a16:creationId xmlns:a16="http://schemas.microsoft.com/office/drawing/2014/main" id="{19858E07-D930-0845-ABF6-B336C9CF5E0B}"/>
              </a:ext>
            </a:extLst>
          </p:cNvPr>
          <p:cNvSpPr>
            <a:spLocks noGrp="1"/>
          </p:cNvSpPr>
          <p:nvPr>
            <p:ph type="body" sz="quarter" idx="22"/>
          </p:nvPr>
        </p:nvSpPr>
        <p:spPr/>
        <p:txBody>
          <a:bodyPr/>
          <a:lstStyle/>
          <a:p>
            <a:pPr marL="0" indent="0">
              <a:buNone/>
            </a:pPr>
            <a:r>
              <a:rPr lang="en-US" dirty="0"/>
              <a:t> </a:t>
            </a:r>
          </a:p>
        </p:txBody>
      </p:sp>
      <p:pic>
        <p:nvPicPr>
          <p:cNvPr id="5" name="Picture 4" descr="A screenshot of a cell phone&#10;&#10;Description automatically generated">
            <a:extLst>
              <a:ext uri="{FF2B5EF4-FFF2-40B4-BE49-F238E27FC236}">
                <a16:creationId xmlns:a16="http://schemas.microsoft.com/office/drawing/2014/main" id="{E37DAE6F-AB16-C44E-9333-D29C5B7A1BC6}"/>
              </a:ext>
            </a:extLst>
          </p:cNvPr>
          <p:cNvPicPr>
            <a:picLocks noChangeAspect="1"/>
          </p:cNvPicPr>
          <p:nvPr/>
        </p:nvPicPr>
        <p:blipFill>
          <a:blip r:embed="rId2"/>
          <a:stretch>
            <a:fillRect/>
          </a:stretch>
        </p:blipFill>
        <p:spPr>
          <a:xfrm>
            <a:off x="1181685" y="2485849"/>
            <a:ext cx="6490637" cy="3056936"/>
          </a:xfrm>
          <a:prstGeom prst="rect">
            <a:avLst/>
          </a:prstGeom>
        </p:spPr>
      </p:pic>
      <p:sp>
        <p:nvSpPr>
          <p:cNvPr id="6" name="Rectangle 5">
            <a:extLst>
              <a:ext uri="{FF2B5EF4-FFF2-40B4-BE49-F238E27FC236}">
                <a16:creationId xmlns:a16="http://schemas.microsoft.com/office/drawing/2014/main" id="{D710CCE8-1CA2-BF4A-90E7-3E877BCDDC11}"/>
              </a:ext>
            </a:extLst>
          </p:cNvPr>
          <p:cNvSpPr/>
          <p:nvPr/>
        </p:nvSpPr>
        <p:spPr>
          <a:xfrm>
            <a:off x="914400" y="985291"/>
            <a:ext cx="6272783" cy="707886"/>
          </a:xfrm>
          <a:prstGeom prst="rect">
            <a:avLst/>
          </a:prstGeom>
        </p:spPr>
        <p:txBody>
          <a:bodyPr wrap="square">
            <a:spAutoFit/>
          </a:bodyPr>
          <a:lstStyle/>
          <a:p>
            <a:r>
              <a:rPr lang="en-US" sz="4000" b="1" dirty="0">
                <a:latin typeface="Arial" panose="020B0604020202020204" pitchFamily="34" charset="0"/>
                <a:cs typeface="Arial" panose="020B0604020202020204" pitchFamily="34" charset="0"/>
                <a:hlinkClick r:id="rId3"/>
              </a:rPr>
              <a:t>https://</a:t>
            </a:r>
            <a:r>
              <a:rPr lang="en-US" sz="4000" b="1" dirty="0" err="1">
                <a:latin typeface="Arial" panose="020B0604020202020204" pitchFamily="34" charset="0"/>
                <a:cs typeface="Arial" panose="020B0604020202020204" pitchFamily="34" charset="0"/>
                <a:hlinkClick r:id="rId3"/>
              </a:rPr>
              <a:t>ibm.biz</a:t>
            </a:r>
            <a:r>
              <a:rPr lang="en-US" sz="4000" b="1" dirty="0">
                <a:latin typeface="Arial" panose="020B0604020202020204" pitchFamily="34" charset="0"/>
                <a:cs typeface="Arial" panose="020B0604020202020204" pitchFamily="34" charset="0"/>
                <a:hlinkClick r:id="rId3"/>
              </a:rPr>
              <a:t>/</a:t>
            </a:r>
            <a:r>
              <a:rPr lang="en-US" sz="4000" b="1" dirty="0" err="1">
                <a:latin typeface="Arial" panose="020B0604020202020204" pitchFamily="34" charset="0"/>
                <a:cs typeface="Arial" panose="020B0604020202020204" pitchFamily="34" charset="0"/>
                <a:hlinkClick r:id="rId3"/>
              </a:rPr>
              <a:t>BdqDVL</a:t>
            </a:r>
            <a:endParaRPr lang="en-US" sz="4000" b="1" dirty="0"/>
          </a:p>
        </p:txBody>
      </p:sp>
      <p:sp>
        <p:nvSpPr>
          <p:cNvPr id="4" name="Left Arrow 3">
            <a:extLst>
              <a:ext uri="{FF2B5EF4-FFF2-40B4-BE49-F238E27FC236}">
                <a16:creationId xmlns:a16="http://schemas.microsoft.com/office/drawing/2014/main" id="{2AD51824-9517-9346-A1B0-21FF60397ED0}"/>
              </a:ext>
            </a:extLst>
          </p:cNvPr>
          <p:cNvSpPr/>
          <p:nvPr/>
        </p:nvSpPr>
        <p:spPr>
          <a:xfrm>
            <a:off x="2947181" y="3541542"/>
            <a:ext cx="1225296" cy="731520"/>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5166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4E7906-2E97-41E3-B042-F13FD1D64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95D4E-80F0-B24D-8727-EAAEEAF820C1}"/>
              </a:ext>
            </a:extLst>
          </p:cNvPr>
          <p:cNvSpPr>
            <a:spLocks noGrp="1"/>
          </p:cNvSpPr>
          <p:nvPr>
            <p:ph type="title"/>
          </p:nvPr>
        </p:nvSpPr>
        <p:spPr>
          <a:xfrm>
            <a:off x="793935" y="854168"/>
            <a:ext cx="3527117" cy="2665681"/>
          </a:xfrm>
        </p:spPr>
        <p:txBody>
          <a:bodyPr vert="horz" lIns="91440" tIns="45720" rIns="91440" bIns="45720" rtlCol="0" anchor="b">
            <a:normAutofit/>
          </a:bodyPr>
          <a:lstStyle/>
          <a:p>
            <a:pPr algn="ctr"/>
            <a:r>
              <a:rPr lang="en-US" sz="1800" dirty="0"/>
              <a:t>Link your Cluster to your </a:t>
            </a:r>
            <a:r>
              <a:rPr lang="en-US" sz="1800"/>
              <a:t>IBM id</a:t>
            </a:r>
            <a:br>
              <a:rPr lang="en-US" sz="1800"/>
            </a:br>
            <a:br>
              <a:rPr lang="en-US" sz="1800"/>
            </a:br>
            <a:r>
              <a:rPr lang="en-US" sz="1800"/>
              <a:t> </a:t>
            </a:r>
            <a:r>
              <a:rPr lang="en-US" sz="1800" dirty="0">
                <a:hlinkClick r:id="rId3"/>
              </a:rPr>
              <a:t>https://os4yogait.mybluemix.net/</a:t>
            </a:r>
            <a:endParaRPr lang="en-US" sz="1800" dirty="0"/>
          </a:p>
        </p:txBody>
      </p:sp>
      <p:sp>
        <p:nvSpPr>
          <p:cNvPr id="3" name="Footer Placeholder 2">
            <a:extLst>
              <a:ext uri="{FF2B5EF4-FFF2-40B4-BE49-F238E27FC236}">
                <a16:creationId xmlns:a16="http://schemas.microsoft.com/office/drawing/2014/main" id="{9DD42AD2-2E15-2246-A098-E60F6AA90D36}"/>
              </a:ext>
            </a:extLst>
          </p:cNvPr>
          <p:cNvSpPr>
            <a:spLocks noGrp="1"/>
          </p:cNvSpPr>
          <p:nvPr>
            <p:ph type="ftr" sz="quarter" idx="11"/>
          </p:nvPr>
        </p:nvSpPr>
        <p:spPr>
          <a:xfrm>
            <a:off x="777241" y="6356350"/>
            <a:ext cx="4114800" cy="365125"/>
          </a:xfrm>
        </p:spPr>
        <p:txBody>
          <a:bodyPr vert="horz" lIns="91440" tIns="45720" rIns="91440" bIns="45720" rtlCol="0" anchor="ctr">
            <a:normAutofit/>
          </a:bodyPr>
          <a:lstStyle/>
          <a:p>
            <a:pPr algn="l">
              <a:spcAft>
                <a:spcPts val="600"/>
              </a:spcAft>
              <a:defRPr/>
            </a:pPr>
            <a:r>
              <a:rPr lang="en-US" kern="1200">
                <a:solidFill>
                  <a:prstClr val="black">
                    <a:tint val="75000"/>
                  </a:prstClr>
                </a:solidFill>
                <a:latin typeface="Calibri" panose="020F0502020204030204"/>
                <a:ea typeface="+mn-ea"/>
                <a:cs typeface="+mn-cs"/>
              </a:rPr>
              <a:t>IBM Artificial Intelligence / CODAIT</a:t>
            </a:r>
          </a:p>
        </p:txBody>
      </p:sp>
      <p:sp>
        <p:nvSpPr>
          <p:cNvPr id="12" name="Rectangle 11">
            <a:extLst>
              <a:ext uri="{FF2B5EF4-FFF2-40B4-BE49-F238E27FC236}">
                <a16:creationId xmlns:a16="http://schemas.microsoft.com/office/drawing/2014/main" id="{3276E0C7-D588-440B-8F4A-876392DB7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43658"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10C9479-B7D2-0248-BD42-30FD5473F527}"/>
              </a:ext>
            </a:extLst>
          </p:cNvPr>
          <p:cNvPicPr>
            <a:picLocks noChangeAspect="1"/>
          </p:cNvPicPr>
          <p:nvPr/>
        </p:nvPicPr>
        <p:blipFill rotWithShape="1">
          <a:blip r:embed="rId4"/>
          <a:srcRect r="6475" b="1"/>
          <a:stretch/>
        </p:blipFill>
        <p:spPr>
          <a:xfrm>
            <a:off x="5104663" y="10"/>
            <a:ext cx="7087337" cy="6857990"/>
          </a:xfrm>
          <a:prstGeom prst="rect">
            <a:avLst/>
          </a:prstGeom>
        </p:spPr>
      </p:pic>
      <p:sp>
        <p:nvSpPr>
          <p:cNvPr id="4" name="Slide Number Placeholder 3">
            <a:extLst>
              <a:ext uri="{FF2B5EF4-FFF2-40B4-BE49-F238E27FC236}">
                <a16:creationId xmlns:a16="http://schemas.microsoft.com/office/drawing/2014/main" id="{F701977B-0023-E24D-848D-3FA43E86F036}"/>
              </a:ext>
            </a:extLst>
          </p:cNvPr>
          <p:cNvSpPr>
            <a:spLocks noGrp="1"/>
          </p:cNvSpPr>
          <p:nvPr>
            <p:ph type="sldNum" sz="quarter" idx="12"/>
          </p:nvPr>
        </p:nvSpPr>
        <p:spPr>
          <a:xfrm>
            <a:off x="5430271" y="6356350"/>
            <a:ext cx="689384" cy="365125"/>
          </a:xfrm>
        </p:spPr>
        <p:txBody>
          <a:bodyPr vert="horz" lIns="91440" tIns="45720" rIns="91440" bIns="45720" rtlCol="0" anchor="ctr">
            <a:normAutofit/>
          </a:bodyPr>
          <a:lstStyle/>
          <a:p>
            <a:pPr algn="l">
              <a:spcAft>
                <a:spcPts val="600"/>
              </a:spcAft>
              <a:defRPr/>
            </a:pPr>
            <a:fld id="{0DDA350D-A59E-DD49-8196-D6BEE6FF4A53}" type="slidenum">
              <a:rPr lang="en-US">
                <a:solidFill>
                  <a:srgbClr val="FFFFFF"/>
                </a:solidFill>
                <a:latin typeface="Calibri" panose="020F0502020204030204"/>
              </a:rPr>
              <a:pPr algn="l">
                <a:spcAft>
                  <a:spcPts val="600"/>
                </a:spcAft>
                <a:defRPr/>
              </a:pPr>
              <a:t>5</a:t>
            </a:fld>
            <a:endParaRPr lang="en-US">
              <a:solidFill>
                <a:srgbClr val="FFFFFF"/>
              </a:solidFill>
              <a:latin typeface="Calibri" panose="020F0502020204030204"/>
            </a:endParaRPr>
          </a:p>
        </p:txBody>
      </p:sp>
    </p:spTree>
    <p:extLst>
      <p:ext uri="{BB962C8B-B14F-4D97-AF65-F5344CB8AC3E}">
        <p14:creationId xmlns:p14="http://schemas.microsoft.com/office/powerpoint/2010/main" val="26844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4E7906-2E97-41E3-B042-F13FD1D64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95D4E-80F0-B24D-8727-EAAEEAF820C1}"/>
              </a:ext>
            </a:extLst>
          </p:cNvPr>
          <p:cNvSpPr>
            <a:spLocks noGrp="1"/>
          </p:cNvSpPr>
          <p:nvPr>
            <p:ph type="title"/>
          </p:nvPr>
        </p:nvSpPr>
        <p:spPr>
          <a:xfrm>
            <a:off x="793935" y="854168"/>
            <a:ext cx="3527117" cy="2665681"/>
          </a:xfrm>
        </p:spPr>
        <p:txBody>
          <a:bodyPr vert="horz" lIns="91440" tIns="45720" rIns="91440" bIns="45720" rtlCol="0" anchor="b">
            <a:normAutofit/>
          </a:bodyPr>
          <a:lstStyle/>
          <a:p>
            <a:pPr algn="ctr"/>
            <a:r>
              <a:rPr lang="en-US" sz="1800" dirty="0"/>
              <a:t>Link your Cluster - </a:t>
            </a:r>
            <a:r>
              <a:rPr lang="en-US" sz="1800" dirty="0">
                <a:hlinkClick r:id="rId3"/>
              </a:rPr>
              <a:t>https://k8syogait.mybluemix.net</a:t>
            </a:r>
            <a:endParaRPr lang="en-US" sz="1800" dirty="0"/>
          </a:p>
        </p:txBody>
      </p:sp>
      <p:sp>
        <p:nvSpPr>
          <p:cNvPr id="3" name="Footer Placeholder 2">
            <a:extLst>
              <a:ext uri="{FF2B5EF4-FFF2-40B4-BE49-F238E27FC236}">
                <a16:creationId xmlns:a16="http://schemas.microsoft.com/office/drawing/2014/main" id="{9DD42AD2-2E15-2246-A098-E60F6AA90D36}"/>
              </a:ext>
            </a:extLst>
          </p:cNvPr>
          <p:cNvSpPr>
            <a:spLocks noGrp="1"/>
          </p:cNvSpPr>
          <p:nvPr>
            <p:ph type="ftr" sz="quarter" idx="11"/>
          </p:nvPr>
        </p:nvSpPr>
        <p:spPr>
          <a:xfrm>
            <a:off x="777241" y="6356350"/>
            <a:ext cx="4114800" cy="365125"/>
          </a:xfrm>
        </p:spPr>
        <p:txBody>
          <a:bodyPr vert="horz" lIns="91440" tIns="45720" rIns="91440" bIns="45720" rtlCol="0" anchor="ctr">
            <a:normAutofit/>
          </a:bodyPr>
          <a:lstStyle/>
          <a:p>
            <a:pPr algn="l">
              <a:spcAft>
                <a:spcPts val="600"/>
              </a:spcAft>
              <a:defRPr/>
            </a:pPr>
            <a:r>
              <a:rPr lang="en-US" kern="1200">
                <a:solidFill>
                  <a:prstClr val="black">
                    <a:tint val="75000"/>
                  </a:prstClr>
                </a:solidFill>
                <a:latin typeface="Calibri" panose="020F0502020204030204"/>
                <a:ea typeface="+mn-ea"/>
                <a:cs typeface="+mn-cs"/>
              </a:rPr>
              <a:t>IBM Artificial Intelligence / CODAIT</a:t>
            </a:r>
          </a:p>
        </p:txBody>
      </p:sp>
      <p:sp>
        <p:nvSpPr>
          <p:cNvPr id="12" name="Rectangle 11">
            <a:extLst>
              <a:ext uri="{FF2B5EF4-FFF2-40B4-BE49-F238E27FC236}">
                <a16:creationId xmlns:a16="http://schemas.microsoft.com/office/drawing/2014/main" id="{3276E0C7-D588-440B-8F4A-876392DB7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43658"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10C9479-B7D2-0248-BD42-30FD5473F527}"/>
              </a:ext>
            </a:extLst>
          </p:cNvPr>
          <p:cNvPicPr>
            <a:picLocks noChangeAspect="1"/>
          </p:cNvPicPr>
          <p:nvPr/>
        </p:nvPicPr>
        <p:blipFill rotWithShape="1">
          <a:blip r:embed="rId4"/>
          <a:srcRect r="6475" b="1"/>
          <a:stretch/>
        </p:blipFill>
        <p:spPr>
          <a:xfrm>
            <a:off x="5104663" y="10"/>
            <a:ext cx="7087337" cy="6857990"/>
          </a:xfrm>
          <a:prstGeom prst="rect">
            <a:avLst/>
          </a:prstGeom>
        </p:spPr>
      </p:pic>
      <p:sp>
        <p:nvSpPr>
          <p:cNvPr id="4" name="Slide Number Placeholder 3">
            <a:extLst>
              <a:ext uri="{FF2B5EF4-FFF2-40B4-BE49-F238E27FC236}">
                <a16:creationId xmlns:a16="http://schemas.microsoft.com/office/drawing/2014/main" id="{F701977B-0023-E24D-848D-3FA43E86F036}"/>
              </a:ext>
            </a:extLst>
          </p:cNvPr>
          <p:cNvSpPr>
            <a:spLocks noGrp="1"/>
          </p:cNvSpPr>
          <p:nvPr>
            <p:ph type="sldNum" sz="quarter" idx="12"/>
          </p:nvPr>
        </p:nvSpPr>
        <p:spPr>
          <a:xfrm>
            <a:off x="5430271" y="6356350"/>
            <a:ext cx="689384" cy="365125"/>
          </a:xfrm>
        </p:spPr>
        <p:txBody>
          <a:bodyPr vert="horz" lIns="91440" tIns="45720" rIns="91440" bIns="45720" rtlCol="0" anchor="ctr">
            <a:normAutofit/>
          </a:bodyPr>
          <a:lstStyle/>
          <a:p>
            <a:pPr algn="l">
              <a:spcAft>
                <a:spcPts val="600"/>
              </a:spcAft>
              <a:defRPr/>
            </a:pPr>
            <a:fld id="{0DDA350D-A59E-DD49-8196-D6BEE6FF4A53}" type="slidenum">
              <a:rPr lang="en-US">
                <a:solidFill>
                  <a:srgbClr val="FFFFFF"/>
                </a:solidFill>
                <a:latin typeface="Calibri" panose="020F0502020204030204"/>
              </a:rPr>
              <a:pPr algn="l">
                <a:spcAft>
                  <a:spcPts val="600"/>
                </a:spcAft>
                <a:defRPr/>
              </a:pPr>
              <a:t>6</a:t>
            </a:fld>
            <a:endParaRPr lang="en-US">
              <a:solidFill>
                <a:srgbClr val="FFFFFF"/>
              </a:solidFill>
              <a:latin typeface="Calibri" panose="020F0502020204030204"/>
            </a:endParaRPr>
          </a:p>
        </p:txBody>
      </p:sp>
    </p:spTree>
    <p:extLst>
      <p:ext uri="{BB962C8B-B14F-4D97-AF65-F5344CB8AC3E}">
        <p14:creationId xmlns:p14="http://schemas.microsoft.com/office/powerpoint/2010/main" val="854435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1E3494E-F314-6D42-B3EA-5D125BAAF01A}"/>
              </a:ext>
            </a:extLst>
          </p:cNvPr>
          <p:cNvSpPr>
            <a:spLocks noGrp="1"/>
          </p:cNvSpPr>
          <p:nvPr>
            <p:ph type="ftr" sz="quarter" idx="11"/>
          </p:nvPr>
        </p:nvSpPr>
        <p:spPr/>
        <p:txBody>
          <a:bodyPr/>
          <a:lstStyle/>
          <a:p>
            <a:r>
              <a:rPr lang="en-US"/>
              <a:t>IBM Artificial Intelligence / CODAIT</a:t>
            </a:r>
          </a:p>
        </p:txBody>
      </p:sp>
      <p:sp>
        <p:nvSpPr>
          <p:cNvPr id="3" name="Slide Number Placeholder 2">
            <a:extLst>
              <a:ext uri="{FF2B5EF4-FFF2-40B4-BE49-F238E27FC236}">
                <a16:creationId xmlns:a16="http://schemas.microsoft.com/office/drawing/2014/main" id="{F248FC09-D8CA-EA4C-8863-1B8C94DB4B9A}"/>
              </a:ext>
            </a:extLst>
          </p:cNvPr>
          <p:cNvSpPr>
            <a:spLocks noGrp="1"/>
          </p:cNvSpPr>
          <p:nvPr>
            <p:ph type="sldNum" sz="quarter" idx="12"/>
          </p:nvPr>
        </p:nvSpPr>
        <p:spPr/>
        <p:txBody>
          <a:bodyPr/>
          <a:lstStyle/>
          <a:p>
            <a:fld id="{0DDA350D-A59E-DD49-8196-D6BEE6FF4A53}" type="slidenum">
              <a:rPr lang="en-US" smtClean="0"/>
              <a:t>7</a:t>
            </a:fld>
            <a:endParaRPr lang="en-US"/>
          </a:p>
        </p:txBody>
      </p:sp>
      <p:sp>
        <p:nvSpPr>
          <p:cNvPr id="4" name="TextBox 3">
            <a:extLst>
              <a:ext uri="{FF2B5EF4-FFF2-40B4-BE49-F238E27FC236}">
                <a16:creationId xmlns:a16="http://schemas.microsoft.com/office/drawing/2014/main" id="{C1004DED-C6BE-DF4C-9DEB-6D92C50DF083}"/>
              </a:ext>
            </a:extLst>
          </p:cNvPr>
          <p:cNvSpPr txBox="1"/>
          <p:nvPr/>
        </p:nvSpPr>
        <p:spPr>
          <a:xfrm>
            <a:off x="2364544" y="4509355"/>
            <a:ext cx="7728373" cy="923330"/>
          </a:xfrm>
          <a:prstGeom prst="rect">
            <a:avLst/>
          </a:prstGeom>
          <a:noFill/>
        </p:spPr>
        <p:txBody>
          <a:bodyPr wrap="square" rtlCol="0">
            <a:spAutoFit/>
          </a:bodyPr>
          <a:lstStyle/>
          <a:p>
            <a:r>
              <a:rPr lang="en-US" dirty="0"/>
              <a:t>The </a:t>
            </a:r>
            <a:r>
              <a:rPr lang="en-US" dirty="0">
                <a:hlinkClick r:id="rId3"/>
              </a:rPr>
              <a:t>Model Asset eXchange </a:t>
            </a:r>
            <a:r>
              <a:rPr lang="en-US" dirty="0"/>
              <a:t>(MAX) on IBM Developer is a place for developers to find and use free, open source, state-of-the-art deep learning models for common application domains, such as text, image, audio, and video processing. </a:t>
            </a:r>
          </a:p>
        </p:txBody>
      </p:sp>
      <p:pic>
        <p:nvPicPr>
          <p:cNvPr id="6" name="Picture 5">
            <a:extLst>
              <a:ext uri="{FF2B5EF4-FFF2-40B4-BE49-F238E27FC236}">
                <a16:creationId xmlns:a16="http://schemas.microsoft.com/office/drawing/2014/main" id="{726A13D9-2D01-1B47-9599-413B0A54C8C6}"/>
              </a:ext>
            </a:extLst>
          </p:cNvPr>
          <p:cNvPicPr>
            <a:picLocks noChangeAspect="1"/>
          </p:cNvPicPr>
          <p:nvPr/>
        </p:nvPicPr>
        <p:blipFill>
          <a:blip r:embed="rId4"/>
          <a:stretch>
            <a:fillRect/>
          </a:stretch>
        </p:blipFill>
        <p:spPr>
          <a:xfrm>
            <a:off x="2364544" y="1425315"/>
            <a:ext cx="5719689" cy="2619240"/>
          </a:xfrm>
          <a:prstGeom prst="rect">
            <a:avLst/>
          </a:prstGeom>
        </p:spPr>
      </p:pic>
    </p:spTree>
    <p:extLst>
      <p:ext uri="{BB962C8B-B14F-4D97-AF65-F5344CB8AC3E}">
        <p14:creationId xmlns:p14="http://schemas.microsoft.com/office/powerpoint/2010/main" val="3724140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Footer Placeholder 1">
            <a:extLst>
              <a:ext uri="{FF2B5EF4-FFF2-40B4-BE49-F238E27FC236}">
                <a16:creationId xmlns:a16="http://schemas.microsoft.com/office/drawing/2014/main" id="{D8255C77-97FB-1348-A9FA-3062A42487C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IBM Artificial Intelligence / CODAIT</a:t>
            </a:r>
          </a:p>
        </p:txBody>
      </p:sp>
      <p:sp>
        <p:nvSpPr>
          <p:cNvPr id="3" name="Slide Number Placeholder 2">
            <a:extLst>
              <a:ext uri="{FF2B5EF4-FFF2-40B4-BE49-F238E27FC236}">
                <a16:creationId xmlns:a16="http://schemas.microsoft.com/office/drawing/2014/main" id="{22E2B363-29A5-1549-BF2C-4ADCB9A94951}"/>
              </a:ext>
            </a:extLst>
          </p:cNvPr>
          <p:cNvSpPr>
            <a:spLocks noGrp="1"/>
          </p:cNvSpPr>
          <p:nvPr>
            <p:ph type="sldNum" sz="quarter" idx="12"/>
          </p:nvPr>
        </p:nvSpPr>
        <p:spPr>
          <a:xfrm>
            <a:off x="8805333" y="6356350"/>
            <a:ext cx="2743200" cy="365125"/>
          </a:xfrm>
        </p:spPr>
        <p:txBody>
          <a:bodyPr>
            <a:normAutofit/>
          </a:bodyPr>
          <a:lstStyle/>
          <a:p>
            <a:pPr>
              <a:spcAft>
                <a:spcPts val="600"/>
              </a:spcAft>
            </a:pPr>
            <a:fld id="{0DDA350D-A59E-DD49-8196-D6BEE6FF4A53}" type="slidenum">
              <a:rPr lang="en-US" smtClean="0"/>
              <a:pPr>
                <a:spcAft>
                  <a:spcPts val="600"/>
                </a:spcAft>
              </a:pPr>
              <a:t>8</a:t>
            </a:fld>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9EF1AE-FE60-4B48-BF17-FD27CDB83C8C}"/>
              </a:ext>
            </a:extLst>
          </p:cNvPr>
          <p:cNvPicPr>
            <a:picLocks noChangeAspect="1"/>
          </p:cNvPicPr>
          <p:nvPr/>
        </p:nvPicPr>
        <p:blipFill>
          <a:blip r:embed="rId2"/>
          <a:stretch>
            <a:fillRect/>
          </a:stretch>
        </p:blipFill>
        <p:spPr>
          <a:xfrm>
            <a:off x="3595985" y="643467"/>
            <a:ext cx="5000029"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0962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24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4D04A5B-BB97-FA48-9F19-5DFF7609D780}"/>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a:solidFill>
                  <a:srgbClr val="FFFFFF"/>
                </a:solidFill>
                <a:latin typeface="+mj-lt"/>
                <a:ea typeface="+mj-ea"/>
                <a:cs typeface="+mj-cs"/>
              </a:rPr>
              <a:t>Black box</a:t>
            </a:r>
          </a:p>
        </p:txBody>
      </p:sp>
      <p:pic>
        <p:nvPicPr>
          <p:cNvPr id="5" name="Picture 4">
            <a:extLst>
              <a:ext uri="{FF2B5EF4-FFF2-40B4-BE49-F238E27FC236}">
                <a16:creationId xmlns:a16="http://schemas.microsoft.com/office/drawing/2014/main" id="{6DC7A961-DCBB-024C-B9EC-517A26DEFFC3}"/>
              </a:ext>
            </a:extLst>
          </p:cNvPr>
          <p:cNvPicPr>
            <a:picLocks noChangeAspect="1"/>
          </p:cNvPicPr>
          <p:nvPr/>
        </p:nvPicPr>
        <p:blipFill>
          <a:blip r:embed="rId3"/>
          <a:stretch>
            <a:fillRect/>
          </a:stretch>
        </p:blipFill>
        <p:spPr>
          <a:xfrm>
            <a:off x="4038600" y="1414610"/>
            <a:ext cx="7188199" cy="4025390"/>
          </a:xfrm>
          <a:prstGeom prst="rect">
            <a:avLst/>
          </a:prstGeom>
        </p:spPr>
      </p:pic>
      <p:sp>
        <p:nvSpPr>
          <p:cNvPr id="2" name="Footer Placeholder 1">
            <a:extLst>
              <a:ext uri="{FF2B5EF4-FFF2-40B4-BE49-F238E27FC236}">
                <a16:creationId xmlns:a16="http://schemas.microsoft.com/office/drawing/2014/main" id="{C9A4A632-AD25-B94C-9541-A969460B53B8}"/>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IBM Artificial Intelligence / CODAIT</a:t>
            </a:r>
          </a:p>
        </p:txBody>
      </p:sp>
      <p:sp>
        <p:nvSpPr>
          <p:cNvPr id="3" name="Slide Number Placeholder 2">
            <a:extLst>
              <a:ext uri="{FF2B5EF4-FFF2-40B4-BE49-F238E27FC236}">
                <a16:creationId xmlns:a16="http://schemas.microsoft.com/office/drawing/2014/main" id="{D64693EA-E128-434C-89FE-9646E4F8D279}"/>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0DDA350D-A59E-DD49-8196-D6BEE6FF4A53}" type="slidenum">
              <a:rPr lang="en-US">
                <a:solidFill>
                  <a:srgbClr val="898989"/>
                </a:solidFill>
              </a:rPr>
              <a:pPr>
                <a:spcAft>
                  <a:spcPts val="600"/>
                </a:spcAft>
              </a:pPr>
              <a:t>9</a:t>
            </a:fld>
            <a:endParaRPr lang="en-US">
              <a:solidFill>
                <a:srgbClr val="898989"/>
              </a:solidFill>
            </a:endParaRPr>
          </a:p>
        </p:txBody>
      </p:sp>
    </p:spTree>
    <p:extLst>
      <p:ext uri="{BB962C8B-B14F-4D97-AF65-F5344CB8AC3E}">
        <p14:creationId xmlns:p14="http://schemas.microsoft.com/office/powerpoint/2010/main" val="7418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1388</Words>
  <Application>Microsoft Macintosh PowerPoint</Application>
  <PresentationFormat>Widescreen</PresentationFormat>
  <Paragraphs>142</Paragraphs>
  <Slides>20</Slides>
  <Notes>13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IBM Plex Mono</vt:lpstr>
      <vt:lpstr>Office Theme</vt:lpstr>
      <vt:lpstr>PowerPoint Presentation</vt:lpstr>
      <vt:lpstr>PowerPoint Presentation</vt:lpstr>
      <vt:lpstr>PowerPoint Presentation</vt:lpstr>
      <vt:lpstr>PowerPoint Presentation</vt:lpstr>
      <vt:lpstr>Link your Cluster to your IBM id   https://os4yogait.mybluemix.net/</vt:lpstr>
      <vt:lpstr>Link your Cluster - https://k8syogait.mybluemix.net</vt:lpstr>
      <vt:lpstr>PowerPoint Presentation</vt:lpstr>
      <vt:lpstr>PowerPoint Presentation</vt:lpstr>
      <vt:lpstr>PowerPoint Presentation</vt:lpstr>
      <vt:lpstr>Exploring deployable models </vt:lpstr>
      <vt:lpstr>Image Recognition</vt:lpstr>
      <vt:lpstr>Lab 1 – Image Classifier to OpenShift3</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Grant Steinfeld</dc:creator>
  <cp:lastModifiedBy>Grant Steinfeld</cp:lastModifiedBy>
  <cp:revision>4</cp:revision>
  <dcterms:created xsi:type="dcterms:W3CDTF">2020-03-04T19:28:46Z</dcterms:created>
  <dcterms:modified xsi:type="dcterms:W3CDTF">2020-03-04T21:29:51Z</dcterms:modified>
</cp:coreProperties>
</file>